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83" r:id="rId5"/>
    <p:sldId id="327" r:id="rId6"/>
    <p:sldId id="324" r:id="rId7"/>
    <p:sldId id="286" r:id="rId8"/>
    <p:sldId id="290" r:id="rId9"/>
    <p:sldId id="326" r:id="rId10"/>
    <p:sldId id="259" r:id="rId11"/>
    <p:sldId id="260" r:id="rId12"/>
    <p:sldId id="285" r:id="rId13"/>
    <p:sldId id="288" r:id="rId14"/>
    <p:sldId id="284" r:id="rId15"/>
    <p:sldId id="289" r:id="rId16"/>
    <p:sldId id="261" r:id="rId17"/>
    <p:sldId id="320" r:id="rId18"/>
    <p:sldId id="32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 Jia" initials="WJ"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971"/>
    <p:restoredTop sz="82280"/>
  </p:normalViewPr>
  <p:slideViewPr>
    <p:cSldViewPr snapToGrid="0" snapToObjects="1">
      <p:cViewPr varScale="1">
        <p:scale>
          <a:sx n="97" d="100"/>
          <a:sy n="97" d="100"/>
        </p:scale>
        <p:origin x="208" y="3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14FB2-07EC-9648-8FAF-616EF1D809F5}" type="datetimeFigureOut">
              <a:rPr lang="en-US" smtClean="0"/>
              <a:t>6/13/16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6DADC-475D-5B42-B187-1F4064D842EC}" type="slidenum">
              <a:rPr lang="en-US" smtClean="0"/>
              <a:t>‹#›</a:t>
            </a:fld>
            <a:endParaRPr lang="en-US"/>
          </a:p>
        </p:txBody>
      </p:sp>
    </p:spTree>
    <p:extLst>
      <p:ext uri="{BB962C8B-B14F-4D97-AF65-F5344CB8AC3E}">
        <p14:creationId xmlns:p14="http://schemas.microsoft.com/office/powerpoint/2010/main" val="42309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XS:Explain</a:t>
            </a:r>
            <a:r>
              <a:rPr lang="en-US" dirty="0" smtClean="0"/>
              <a:t> pathological stages and their meanings</a:t>
            </a:r>
            <a:endParaRPr lang="en-US" dirty="0"/>
          </a:p>
        </p:txBody>
      </p:sp>
      <p:sp>
        <p:nvSpPr>
          <p:cNvPr id="4" name="Slide Number Placeholder 3"/>
          <p:cNvSpPr>
            <a:spLocks noGrp="1"/>
          </p:cNvSpPr>
          <p:nvPr>
            <p:ph type="sldNum" sz="quarter" idx="10"/>
          </p:nvPr>
        </p:nvSpPr>
        <p:spPr/>
        <p:txBody>
          <a:bodyPr/>
          <a:lstStyle/>
          <a:p>
            <a:fld id="{5126DADC-475D-5B42-B187-1F4064D842EC}" type="slidenum">
              <a:rPr lang="en-US" smtClean="0"/>
              <a:t>7</a:t>
            </a:fld>
            <a:endParaRPr lang="en-US"/>
          </a:p>
        </p:txBody>
      </p:sp>
    </p:spTree>
    <p:extLst>
      <p:ext uri="{BB962C8B-B14F-4D97-AF65-F5344CB8AC3E}">
        <p14:creationId xmlns:p14="http://schemas.microsoft.com/office/powerpoint/2010/main" val="3185241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1202"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Calisto MT" charset="0"/>
                <a:ea typeface="ＭＳ Ｐゴシック" charset="-128"/>
              </a:defRPr>
            </a:lvl1pPr>
            <a:lvl2pPr marL="742950" indent="-285750" eaLnBrk="0" hangingPunct="0">
              <a:defRPr sz="2400">
                <a:solidFill>
                  <a:schemeClr val="tx1"/>
                </a:solidFill>
                <a:latin typeface="Calisto MT" charset="0"/>
                <a:ea typeface="ＭＳ Ｐゴシック" charset="-128"/>
              </a:defRPr>
            </a:lvl2pPr>
            <a:lvl3pPr marL="1143000" indent="-228600" eaLnBrk="0" hangingPunct="0">
              <a:defRPr sz="2400">
                <a:solidFill>
                  <a:schemeClr val="tx1"/>
                </a:solidFill>
                <a:latin typeface="Calisto MT" charset="0"/>
                <a:ea typeface="ＭＳ Ｐゴシック" charset="-128"/>
              </a:defRPr>
            </a:lvl3pPr>
            <a:lvl4pPr marL="1600200" indent="-228600" eaLnBrk="0" hangingPunct="0">
              <a:defRPr sz="2400">
                <a:solidFill>
                  <a:schemeClr val="tx1"/>
                </a:solidFill>
                <a:latin typeface="Calisto MT" charset="0"/>
                <a:ea typeface="ＭＳ Ｐゴシック" charset="-128"/>
              </a:defRPr>
            </a:lvl4pPr>
            <a:lvl5pPr marL="2057400" indent="-228600" eaLnBrk="0" hangingPunct="0">
              <a:defRPr sz="2400">
                <a:solidFill>
                  <a:schemeClr val="tx1"/>
                </a:solidFill>
                <a:latin typeface="Calisto MT" charset="0"/>
                <a:ea typeface="ＭＳ Ｐゴシック" charset="-128"/>
              </a:defRPr>
            </a:lvl5pPr>
            <a:lvl6pPr marL="2514600" indent="-228600" eaLnBrk="0" fontAlgn="base" hangingPunct="0">
              <a:spcBef>
                <a:spcPct val="0"/>
              </a:spcBef>
              <a:spcAft>
                <a:spcPct val="0"/>
              </a:spcAft>
              <a:defRPr sz="2400">
                <a:solidFill>
                  <a:schemeClr val="tx1"/>
                </a:solidFill>
                <a:latin typeface="Calisto MT" charset="0"/>
                <a:ea typeface="ＭＳ Ｐゴシック" charset="-128"/>
              </a:defRPr>
            </a:lvl6pPr>
            <a:lvl7pPr marL="2971800" indent="-228600" eaLnBrk="0" fontAlgn="base" hangingPunct="0">
              <a:spcBef>
                <a:spcPct val="0"/>
              </a:spcBef>
              <a:spcAft>
                <a:spcPct val="0"/>
              </a:spcAft>
              <a:defRPr sz="2400">
                <a:solidFill>
                  <a:schemeClr val="tx1"/>
                </a:solidFill>
                <a:latin typeface="Calisto MT" charset="0"/>
                <a:ea typeface="ＭＳ Ｐゴシック" charset="-128"/>
              </a:defRPr>
            </a:lvl7pPr>
            <a:lvl8pPr marL="3429000" indent="-228600" eaLnBrk="0" fontAlgn="base" hangingPunct="0">
              <a:spcBef>
                <a:spcPct val="0"/>
              </a:spcBef>
              <a:spcAft>
                <a:spcPct val="0"/>
              </a:spcAft>
              <a:defRPr sz="2400">
                <a:solidFill>
                  <a:schemeClr val="tx1"/>
                </a:solidFill>
                <a:latin typeface="Calisto MT" charset="0"/>
                <a:ea typeface="ＭＳ Ｐゴシック" charset="-128"/>
              </a:defRPr>
            </a:lvl8pPr>
            <a:lvl9pPr marL="3886200" indent="-228600" eaLnBrk="0" fontAlgn="base" hangingPunct="0">
              <a:spcBef>
                <a:spcPct val="0"/>
              </a:spcBef>
              <a:spcAft>
                <a:spcPct val="0"/>
              </a:spcAft>
              <a:defRPr sz="2400">
                <a:solidFill>
                  <a:schemeClr val="tx1"/>
                </a:solidFill>
                <a:latin typeface="Calisto MT" charset="0"/>
                <a:ea typeface="ＭＳ Ｐゴシック" charset="-128"/>
              </a:defRPr>
            </a:lvl9pPr>
          </a:lstStyle>
          <a:p>
            <a:pPr eaLnBrk="1" hangingPunct="1"/>
            <a:fld id="{439AFECF-0AB7-B048-8A80-1FC397989F54}" type="slidenum">
              <a:rPr lang="en-US" altLang="en-US" sz="1200">
                <a:latin typeface="Calibri" charset="0"/>
              </a:rPr>
              <a:pPr eaLnBrk="1" hangingPunct="1"/>
              <a:t>17</a:t>
            </a:fld>
            <a:endParaRPr lang="en-US" altLang="en-US" sz="1200">
              <a:latin typeface="Calibri" charset="0"/>
            </a:endParaRPr>
          </a:p>
        </p:txBody>
      </p:sp>
    </p:spTree>
    <p:extLst>
      <p:ext uri="{BB962C8B-B14F-4D97-AF65-F5344CB8AC3E}">
        <p14:creationId xmlns:p14="http://schemas.microsoft.com/office/powerpoint/2010/main" val="182618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XS: Why we use EBEN instead of using these methods? </a:t>
            </a:r>
          </a:p>
          <a:p>
            <a:r>
              <a:rPr lang="en-US" dirty="0" smtClean="0"/>
              <a:t>1. Due</a:t>
            </a:r>
            <a:r>
              <a:rPr lang="en-US" baseline="0" dirty="0" smtClean="0"/>
              <a:t> to the speed and high FDR, </a:t>
            </a:r>
            <a:r>
              <a:rPr lang="en-US" dirty="0" smtClean="0"/>
              <a:t>LASSO and EB are suit for high-dimension data. CPM,</a:t>
            </a:r>
            <a:r>
              <a:rPr lang="en-US" baseline="0" dirty="0" smtClean="0"/>
              <a:t> MDR, DAM and </a:t>
            </a:r>
            <a:r>
              <a:rPr lang="en-US" sz="1200" dirty="0" smtClean="0"/>
              <a:t>MSCD, and</a:t>
            </a:r>
            <a:r>
              <a:rPr lang="en-US" sz="1200" baseline="0" dirty="0" smtClean="0"/>
              <a:t> EDCF</a:t>
            </a:r>
            <a:r>
              <a:rPr lang="en-US" sz="1200" dirty="0" smtClean="0"/>
              <a:t> </a:t>
            </a:r>
            <a:r>
              <a:rPr lang="en-US" baseline="0" dirty="0" smtClean="0"/>
              <a:t>are designed for </a:t>
            </a:r>
            <a:r>
              <a:rPr lang="en-US" sz="1200" b="0" i="0" kern="1200" dirty="0" smtClean="0">
                <a:solidFill>
                  <a:schemeClr val="tx1"/>
                </a:solidFill>
                <a:effectLst/>
                <a:latin typeface="+mn-lt"/>
                <a:ea typeface="+mn-ea"/>
                <a:cs typeface="+mn-cs"/>
              </a:rPr>
              <a:t>multi-locus epistatic interactions</a:t>
            </a:r>
            <a:r>
              <a:rPr lang="en-US" baseline="0" dirty="0" smtClean="0"/>
              <a:t>. GEM is  developed for functional epistasis, while our study intended to detected the statistical pair-wise epistasis.</a:t>
            </a:r>
          </a:p>
          <a:p>
            <a:r>
              <a:rPr lang="en-US" baseline="0" dirty="0" smtClean="0"/>
              <a:t>2. In other aspect, EBEN used two-level prior distribution for unknown parameters and a coordinate ascent method so that can quickly estimate the pair-wise epistatic interactions among features, even though the dimension of data is high. The  statistical techniques in EBEN are shrink operator and variable selection. </a:t>
            </a:r>
          </a:p>
          <a:p>
            <a:r>
              <a:rPr lang="en-US" baseline="0" dirty="0" smtClean="0"/>
              <a:t>3. At last, EBEN also gave non-zero coefficients with estimating the </a:t>
            </a:r>
            <a:r>
              <a:rPr lang="en-US" baseline="0" dirty="0" err="1" smtClean="0"/>
              <a:t>covariances</a:t>
            </a:r>
            <a:r>
              <a:rPr lang="en-US" baseline="0" dirty="0" smtClean="0"/>
              <a:t> and could do the </a:t>
            </a:r>
            <a:r>
              <a:rPr lang="en-US" i="1" baseline="0" dirty="0" smtClean="0"/>
              <a:t>t</a:t>
            </a:r>
            <a:r>
              <a:rPr lang="en-US" baseline="0" dirty="0" smtClean="0"/>
              <a:t>-test through </a:t>
            </a:r>
            <a:r>
              <a:rPr lang="en-US" baseline="0" dirty="0" err="1" smtClean="0"/>
              <a:t>covariances</a:t>
            </a:r>
            <a:r>
              <a:rPr lang="en-US" baseline="0" dirty="0" smtClean="0"/>
              <a:t> to obtain the p-value from point estimate.</a:t>
            </a:r>
            <a:endParaRPr lang="en-US" dirty="0"/>
          </a:p>
        </p:txBody>
      </p:sp>
      <p:sp>
        <p:nvSpPr>
          <p:cNvPr id="4" name="Slide Number Placeholder 3"/>
          <p:cNvSpPr>
            <a:spLocks noGrp="1"/>
          </p:cNvSpPr>
          <p:nvPr>
            <p:ph type="sldNum" sz="quarter" idx="10"/>
          </p:nvPr>
        </p:nvSpPr>
        <p:spPr/>
        <p:txBody>
          <a:bodyPr/>
          <a:lstStyle/>
          <a:p>
            <a:fld id="{5126DADC-475D-5B42-B187-1F4064D842EC}" type="slidenum">
              <a:rPr lang="en-US" smtClean="0"/>
              <a:t>8</a:t>
            </a:fld>
            <a:endParaRPr lang="en-US"/>
          </a:p>
        </p:txBody>
      </p:sp>
    </p:spTree>
    <p:extLst>
      <p:ext uri="{BB962C8B-B14F-4D97-AF65-F5344CB8AC3E}">
        <p14:creationId xmlns:p14="http://schemas.microsoft.com/office/powerpoint/2010/main" val="137658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Typos! Can you change the text to text boxes so I can edit? Should</a:t>
            </a:r>
            <a:r>
              <a:rPr lang="en-US" baseline="0" dirty="0" smtClean="0"/>
              <a:t> be </a:t>
            </a:r>
            <a:r>
              <a:rPr lang="en-US" baseline="0" dirty="0" err="1" smtClean="0"/>
              <a:t>alpha_j</a:t>
            </a:r>
            <a:r>
              <a:rPr lang="en-US" baseline="0" dirty="0" smtClean="0"/>
              <a:t> instead the arrow?</a:t>
            </a:r>
            <a:endParaRPr lang="en-US" dirty="0"/>
          </a:p>
        </p:txBody>
      </p:sp>
      <p:sp>
        <p:nvSpPr>
          <p:cNvPr id="4" name="Slide Number Placeholder 3"/>
          <p:cNvSpPr>
            <a:spLocks noGrp="1"/>
          </p:cNvSpPr>
          <p:nvPr>
            <p:ph type="sldNum" sz="quarter" idx="10"/>
          </p:nvPr>
        </p:nvSpPr>
        <p:spPr/>
        <p:txBody>
          <a:bodyPr/>
          <a:lstStyle/>
          <a:p>
            <a:fld id="{5126DADC-475D-5B42-B187-1F4064D842EC}" type="slidenum">
              <a:rPr lang="en-US" smtClean="0"/>
              <a:t>9</a:t>
            </a:fld>
            <a:endParaRPr lang="en-US"/>
          </a:p>
        </p:txBody>
      </p:sp>
    </p:spTree>
    <p:extLst>
      <p:ext uri="{BB962C8B-B14F-4D97-AF65-F5344CB8AC3E}">
        <p14:creationId xmlns:p14="http://schemas.microsoft.com/office/powerpoint/2010/main" val="122157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XS: Check if my edits are correct. Yes,</a:t>
            </a:r>
            <a:r>
              <a:rPr lang="en-US" baseline="0" dirty="0" smtClean="0"/>
              <a:t> you are correct.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Set initial random seed and 5-fold cross </a:t>
            </a:r>
            <a:r>
              <a:rPr lang="en-US" sz="1400" dirty="0" smtClean="0"/>
              <a:t>validation</a:t>
            </a:r>
            <a:r>
              <a:rPr lang="en-US" dirty="0" smtClean="0"/>
              <a:t> to improve the precision and accuracy.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126DADC-475D-5B42-B187-1F4064D842EC}" type="slidenum">
              <a:rPr lang="en-US" smtClean="0"/>
              <a:t>10</a:t>
            </a:fld>
            <a:endParaRPr lang="en-US"/>
          </a:p>
        </p:txBody>
      </p:sp>
    </p:spTree>
    <p:extLst>
      <p:ext uri="{BB962C8B-B14F-4D97-AF65-F5344CB8AC3E}">
        <p14:creationId xmlns:p14="http://schemas.microsoft.com/office/powerpoint/2010/main" val="190188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1 showed the summary of main effect miRNAs verified by </a:t>
            </a:r>
            <a:r>
              <a:rPr lang="en-US" dirty="0" smtClean="0"/>
              <a:t>another </a:t>
            </a:r>
            <a:r>
              <a:rPr lang="en-US" dirty="0" smtClean="0"/>
              <a:t>experimental researches in our result.</a:t>
            </a:r>
            <a:endParaRPr lang="en-US" dirty="0"/>
          </a:p>
        </p:txBody>
      </p:sp>
      <p:sp>
        <p:nvSpPr>
          <p:cNvPr id="4" name="Slide Number Placeholder 3"/>
          <p:cNvSpPr>
            <a:spLocks noGrp="1"/>
          </p:cNvSpPr>
          <p:nvPr>
            <p:ph type="sldNum" sz="quarter" idx="10"/>
          </p:nvPr>
        </p:nvSpPr>
        <p:spPr/>
        <p:txBody>
          <a:bodyPr/>
          <a:lstStyle/>
          <a:p>
            <a:fld id="{5126DADC-475D-5B42-B187-1F4064D842EC}" type="slidenum">
              <a:rPr lang="en-US" smtClean="0"/>
              <a:t>11</a:t>
            </a:fld>
            <a:endParaRPr lang="en-US"/>
          </a:p>
        </p:txBody>
      </p:sp>
    </p:spTree>
    <p:extLst>
      <p:ext uri="{BB962C8B-B14F-4D97-AF65-F5344CB8AC3E}">
        <p14:creationId xmlns:p14="http://schemas.microsoft.com/office/powerpoint/2010/main" val="197490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XS: where are these examples,</a:t>
            </a:r>
            <a:r>
              <a:rPr lang="en-US" baseline="0" dirty="0" smtClean="0"/>
              <a:t> using a box to highlight</a:t>
            </a:r>
            <a:endParaRPr lang="en-US" dirty="0"/>
          </a:p>
        </p:txBody>
      </p:sp>
      <p:sp>
        <p:nvSpPr>
          <p:cNvPr id="4" name="Slide Number Placeholder 3"/>
          <p:cNvSpPr>
            <a:spLocks noGrp="1"/>
          </p:cNvSpPr>
          <p:nvPr>
            <p:ph type="sldNum" sz="quarter" idx="10"/>
          </p:nvPr>
        </p:nvSpPr>
        <p:spPr/>
        <p:txBody>
          <a:bodyPr/>
          <a:lstStyle/>
          <a:p>
            <a:fld id="{5126DADC-475D-5B42-B187-1F4064D842EC}" type="slidenum">
              <a:rPr lang="en-US" smtClean="0"/>
              <a:t>12</a:t>
            </a:fld>
            <a:endParaRPr lang="en-US"/>
          </a:p>
        </p:txBody>
      </p:sp>
    </p:spTree>
    <p:extLst>
      <p:ext uri="{BB962C8B-B14F-4D97-AF65-F5344CB8AC3E}">
        <p14:creationId xmlns:p14="http://schemas.microsoft.com/office/powerpoint/2010/main" val="2258054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XS, how</a:t>
            </a:r>
            <a:r>
              <a:rPr lang="en-US" baseline="0" dirty="0" smtClean="0"/>
              <a:t> many epistatic miRNAs in total (14 pairs)? Yes.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1. 17 common target genes that were shared among miR2Disease, </a:t>
            </a:r>
            <a:r>
              <a:rPr lang="en-US" dirty="0" err="1" smtClean="0">
                <a:solidFill>
                  <a:srgbClr val="FF0000"/>
                </a:solidFill>
              </a:rPr>
              <a:t>TargetScan</a:t>
            </a:r>
            <a:r>
              <a:rPr lang="en-US" dirty="0" smtClean="0">
                <a:solidFill>
                  <a:srgbClr val="FF0000"/>
                </a:solidFill>
              </a:rPr>
              <a:t> and </a:t>
            </a:r>
            <a:r>
              <a:rPr lang="en-US" dirty="0" err="1" smtClean="0">
                <a:solidFill>
                  <a:srgbClr val="FF0000"/>
                </a:solidFill>
              </a:rPr>
              <a:t>miRDB</a:t>
            </a:r>
            <a:r>
              <a:rPr lang="en-US" dirty="0" smtClean="0">
                <a:solidFill>
                  <a:srgbClr val="FF0000"/>
                </a:solidFill>
              </a:rPr>
              <a:t>. (XS: what does this mean?)</a:t>
            </a:r>
          </a:p>
          <a:p>
            <a:r>
              <a:rPr lang="en-US" dirty="0" smtClean="0"/>
              <a:t>     Among all target</a:t>
            </a:r>
            <a:r>
              <a:rPr lang="en-US" baseline="0" dirty="0" smtClean="0"/>
              <a:t> genes of epistatic miRNAs, 17 target genes are common among three databases.</a:t>
            </a:r>
          </a:p>
          <a:p>
            <a:r>
              <a:rPr lang="en-US" baseline="0" dirty="0" smtClean="0"/>
              <a:t>2. </a:t>
            </a:r>
            <a:r>
              <a:rPr lang="en-US" dirty="0" smtClean="0">
                <a:solidFill>
                  <a:srgbClr val="FF0000"/>
                </a:solidFill>
              </a:rPr>
              <a:t>Any of these 10 target genes related to colon cancer? TRAF6 is a cancer gene, right?</a:t>
            </a:r>
          </a:p>
          <a:p>
            <a:r>
              <a:rPr lang="en-US" dirty="0" smtClean="0">
                <a:solidFill>
                  <a:srgbClr val="FF0000"/>
                </a:solidFill>
              </a:rPr>
              <a:t>    Not correct,</a:t>
            </a:r>
            <a:r>
              <a:rPr lang="en-US" baseline="0" dirty="0" smtClean="0">
                <a:solidFill>
                  <a:srgbClr val="FF0000"/>
                </a:solidFill>
              </a:rPr>
              <a:t> it just described the Table 3 result. Among the 10 target genes, EIF4E, KLF4 and KRAS related to colon cancer. </a:t>
            </a:r>
            <a:r>
              <a:rPr lang="en-US" dirty="0" smtClean="0">
                <a:solidFill>
                  <a:srgbClr val="FF0000"/>
                </a:solidFill>
              </a:rPr>
              <a:t>In more recent studies, hsa-mir497 has been identified to have lower expression levels and be directly related to progression in colorectal cancer\cite{aherne2015circulating}</a:t>
            </a:r>
          </a:p>
          <a:p>
            <a:r>
              <a:rPr lang="en-US" dirty="0" smtClean="0">
                <a:solidFill>
                  <a:srgbClr val="FF0000"/>
                </a:solidFill>
              </a:rPr>
              <a:t>    </a:t>
            </a:r>
            <a:endParaRPr lang="en-US" dirty="0"/>
          </a:p>
        </p:txBody>
      </p:sp>
      <p:sp>
        <p:nvSpPr>
          <p:cNvPr id="4" name="Slide Number Placeholder 3"/>
          <p:cNvSpPr>
            <a:spLocks noGrp="1"/>
          </p:cNvSpPr>
          <p:nvPr>
            <p:ph type="sldNum" sz="quarter" idx="10"/>
          </p:nvPr>
        </p:nvSpPr>
        <p:spPr/>
        <p:txBody>
          <a:bodyPr/>
          <a:lstStyle/>
          <a:p>
            <a:fld id="{5126DADC-475D-5B42-B187-1F4064D842EC}" type="slidenum">
              <a:rPr lang="en-US" smtClean="0"/>
              <a:t>13</a:t>
            </a:fld>
            <a:endParaRPr lang="en-US"/>
          </a:p>
        </p:txBody>
      </p:sp>
    </p:spTree>
    <p:extLst>
      <p:ext uri="{BB962C8B-B14F-4D97-AF65-F5344CB8AC3E}">
        <p14:creationId xmlns:p14="http://schemas.microsoft.com/office/powerpoint/2010/main" val="2547484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FF0000"/>
                </a:solidFill>
              </a:rPr>
              <a:t>(of total how many target genes?)</a:t>
            </a:r>
            <a:r>
              <a:rPr lang="en-US" sz="1200" dirty="0" smtClean="0">
                <a:solidFill>
                  <a:schemeClr val="tx1">
                    <a:lumMod val="75000"/>
                    <a:lumOff val="25000"/>
                  </a:schemeClr>
                </a:solidFill>
              </a:rPr>
              <a:t> </a:t>
            </a:r>
          </a:p>
          <a:p>
            <a:r>
              <a:rPr lang="en-US" sz="1200" dirty="0" smtClean="0">
                <a:solidFill>
                  <a:schemeClr val="tx1">
                    <a:lumMod val="75000"/>
                    <a:lumOff val="25000"/>
                  </a:schemeClr>
                </a:solidFill>
              </a:rPr>
              <a:t>From</a:t>
            </a:r>
            <a:r>
              <a:rPr lang="en-US" sz="1200" baseline="0" dirty="0" smtClean="0">
                <a:solidFill>
                  <a:schemeClr val="tx1">
                    <a:lumMod val="75000"/>
                    <a:lumOff val="25000"/>
                  </a:schemeClr>
                </a:solidFill>
              </a:rPr>
              <a:t> three databases, we had 8725 target genes of miRNAs with main and epistatic effect.</a:t>
            </a:r>
            <a:endParaRPr lang="en-US" dirty="0"/>
          </a:p>
        </p:txBody>
      </p:sp>
      <p:sp>
        <p:nvSpPr>
          <p:cNvPr id="4" name="Slide Number Placeholder 3"/>
          <p:cNvSpPr>
            <a:spLocks noGrp="1"/>
          </p:cNvSpPr>
          <p:nvPr>
            <p:ph type="sldNum" sz="quarter" idx="10"/>
          </p:nvPr>
        </p:nvSpPr>
        <p:spPr/>
        <p:txBody>
          <a:bodyPr/>
          <a:lstStyle/>
          <a:p>
            <a:fld id="{5126DADC-475D-5B42-B187-1F4064D842EC}" type="slidenum">
              <a:rPr lang="en-US" smtClean="0"/>
              <a:t>14</a:t>
            </a:fld>
            <a:endParaRPr lang="en-US"/>
          </a:p>
        </p:txBody>
      </p:sp>
    </p:spTree>
    <p:extLst>
      <p:ext uri="{BB962C8B-B14F-4D97-AF65-F5344CB8AC3E}">
        <p14:creationId xmlns:p14="http://schemas.microsoft.com/office/powerpoint/2010/main" val="84016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experimental database of miR2Disease, we conducted the functional annotation using</a:t>
            </a:r>
            <a:r>
              <a:rPr lang="zh-CN" altLang="en-US" dirty="0" smtClean="0"/>
              <a:t> </a:t>
            </a:r>
            <a:r>
              <a:rPr lang="en-US" dirty="0" smtClean="0"/>
              <a:t>Go database which gave us good results.  These well-annotated results mainly belong to main categories, biological process and molecular function.</a:t>
            </a:r>
            <a:endParaRPr lang="en-US" dirty="0"/>
          </a:p>
        </p:txBody>
      </p:sp>
      <p:sp>
        <p:nvSpPr>
          <p:cNvPr id="4" name="Slide Number Placeholder 3"/>
          <p:cNvSpPr>
            <a:spLocks noGrp="1"/>
          </p:cNvSpPr>
          <p:nvPr>
            <p:ph type="sldNum" sz="quarter" idx="10"/>
          </p:nvPr>
        </p:nvSpPr>
        <p:spPr/>
        <p:txBody>
          <a:bodyPr/>
          <a:lstStyle/>
          <a:p>
            <a:fld id="{5126DADC-475D-5B42-B187-1F4064D842EC}" type="slidenum">
              <a:rPr lang="en-US" smtClean="0"/>
              <a:t>15</a:t>
            </a:fld>
            <a:endParaRPr lang="en-US"/>
          </a:p>
        </p:txBody>
      </p:sp>
    </p:spTree>
    <p:extLst>
      <p:ext uri="{BB962C8B-B14F-4D97-AF65-F5344CB8AC3E}">
        <p14:creationId xmlns:p14="http://schemas.microsoft.com/office/powerpoint/2010/main" val="998949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C1094E-2FB5-A048-8127-322258B5D3C6}" type="datetimeFigureOut">
              <a:rPr lang="en-US" smtClean="0"/>
              <a:t>6/13/16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450036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C1094E-2FB5-A048-8127-322258B5D3C6}" type="datetimeFigureOut">
              <a:rPr lang="en-US" smtClean="0"/>
              <a:t>6/13/16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187010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C1094E-2FB5-A048-8127-322258B5D3C6}" type="datetimeFigureOut">
              <a:rPr lang="en-US" smtClean="0"/>
              <a:t>6/13/16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354717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C1094E-2FB5-A048-8127-322258B5D3C6}" type="datetimeFigureOut">
              <a:rPr lang="en-US" smtClean="0"/>
              <a:t>6/13/16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57683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C1094E-2FB5-A048-8127-322258B5D3C6}" type="datetimeFigureOut">
              <a:rPr lang="en-US" smtClean="0"/>
              <a:t>6/13/16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970047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C1094E-2FB5-A048-8127-322258B5D3C6}" type="datetimeFigureOut">
              <a:rPr lang="en-US" smtClean="0"/>
              <a:t>6/13/16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204694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C1094E-2FB5-A048-8127-322258B5D3C6}" type="datetimeFigureOut">
              <a:rPr lang="en-US" smtClean="0"/>
              <a:t>6/13/16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283446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C1094E-2FB5-A048-8127-322258B5D3C6}" type="datetimeFigureOut">
              <a:rPr lang="en-US" smtClean="0"/>
              <a:t>6/13/16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769218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1094E-2FB5-A048-8127-322258B5D3C6}" type="datetimeFigureOut">
              <a:rPr lang="en-US" smtClean="0"/>
              <a:t>6/13/16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40118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C1094E-2FB5-A048-8127-322258B5D3C6}" type="datetimeFigureOut">
              <a:rPr lang="en-US" smtClean="0"/>
              <a:t>6/13/16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1786673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C1094E-2FB5-A048-8127-322258B5D3C6}" type="datetimeFigureOut">
              <a:rPr lang="en-US" smtClean="0"/>
              <a:t>6/13/16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C8A5AA-595A-EC47-9F29-742A36F9DC61}" type="slidenum">
              <a:rPr lang="en-US" smtClean="0"/>
              <a:t>‹#›</a:t>
            </a:fld>
            <a:endParaRPr lang="en-US"/>
          </a:p>
        </p:txBody>
      </p:sp>
    </p:spTree>
    <p:extLst>
      <p:ext uri="{BB962C8B-B14F-4D97-AF65-F5344CB8AC3E}">
        <p14:creationId xmlns:p14="http://schemas.microsoft.com/office/powerpoint/2010/main" val="3600482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C1094E-2FB5-A048-8127-322258B5D3C6}" type="datetimeFigureOut">
              <a:rPr lang="en-US" smtClean="0"/>
              <a:t>6/13/16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C8A5AA-595A-EC47-9F29-742A36F9DC61}" type="slidenum">
              <a:rPr lang="en-US" smtClean="0"/>
              <a:t>‹#›</a:t>
            </a:fld>
            <a:endParaRPr lang="en-US"/>
          </a:p>
        </p:txBody>
      </p:sp>
    </p:spTree>
    <p:extLst>
      <p:ext uri="{BB962C8B-B14F-4D97-AF65-F5344CB8AC3E}">
        <p14:creationId xmlns:p14="http://schemas.microsoft.com/office/powerpoint/2010/main" val="910410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hyperlink" Target="http://shilab.uncc.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1.jpeg"/><Relationship Id="rId6" Type="http://schemas.openxmlformats.org/officeDocument/2006/relationships/image" Target="../media/image20.jpg"/><Relationship Id="rId7" Type="http://schemas.openxmlformats.org/officeDocument/2006/relationships/image" Target="../media/image21.jpg"/><Relationship Id="rId8" Type="http://schemas.openxmlformats.org/officeDocument/2006/relationships/image" Target="../media/image22.png"/><Relationship Id="rId9"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489" y="1015816"/>
            <a:ext cx="11311024" cy="1498297"/>
          </a:xfrm>
        </p:spPr>
        <p:txBody>
          <a:bodyPr>
            <a:normAutofit/>
          </a:bodyPr>
          <a:lstStyle/>
          <a:p>
            <a:r>
              <a:rPr lang="en-US" sz="4000" dirty="0"/>
              <a:t>Epistasis Analysis of microRNAs in Colon Cancer Using Empirical Bayesian Elastic Nets</a:t>
            </a:r>
          </a:p>
        </p:txBody>
      </p:sp>
      <p:sp>
        <p:nvSpPr>
          <p:cNvPr id="3" name="Subtitle 2"/>
          <p:cNvSpPr>
            <a:spLocks noGrp="1"/>
          </p:cNvSpPr>
          <p:nvPr>
            <p:ph type="subTitle" idx="1"/>
          </p:nvPr>
        </p:nvSpPr>
        <p:spPr>
          <a:xfrm>
            <a:off x="3380330" y="2918750"/>
            <a:ext cx="9144000" cy="1655762"/>
          </a:xfrm>
        </p:spPr>
        <p:txBody>
          <a:bodyPr>
            <a:normAutofit fontScale="77500" lnSpcReduction="20000"/>
          </a:bodyPr>
          <a:lstStyle/>
          <a:p>
            <a:r>
              <a:rPr lang="en-US" sz="2300" dirty="0" err="1" smtClean="0">
                <a:latin typeface="Times New Roman" charset="0"/>
                <a:ea typeface="Times New Roman" charset="0"/>
                <a:cs typeface="Times New Roman" charset="0"/>
              </a:rPr>
              <a:t>Jia</a:t>
            </a:r>
            <a:r>
              <a:rPr lang="en-US" sz="2300" dirty="0" smtClean="0">
                <a:latin typeface="Times New Roman" charset="0"/>
                <a:ea typeface="Times New Roman" charset="0"/>
                <a:cs typeface="Times New Roman" charset="0"/>
              </a:rPr>
              <a:t> Wen, Andrew </a:t>
            </a:r>
            <a:r>
              <a:rPr lang="en-US" sz="2300" dirty="0" err="1" smtClean="0">
                <a:latin typeface="Times New Roman" charset="0"/>
                <a:ea typeface="Times New Roman" charset="0"/>
                <a:cs typeface="Times New Roman" charset="0"/>
              </a:rPr>
              <a:t>Quitadamo</a:t>
            </a:r>
            <a:r>
              <a:rPr lang="en-US" sz="2300" dirty="0" smtClean="0">
                <a:latin typeface="Times New Roman" charset="0"/>
                <a:ea typeface="Times New Roman" charset="0"/>
                <a:cs typeface="Times New Roman" charset="0"/>
              </a:rPr>
              <a:t>, </a:t>
            </a:r>
            <a:r>
              <a:rPr lang="en-US" sz="2300" dirty="0" err="1" smtClean="0">
                <a:latin typeface="Times New Roman" charset="0"/>
                <a:ea typeface="Times New Roman" charset="0"/>
                <a:cs typeface="Times New Roman" charset="0"/>
              </a:rPr>
              <a:t>Benika</a:t>
            </a:r>
            <a:r>
              <a:rPr lang="en-US" sz="2300" dirty="0" smtClean="0">
                <a:latin typeface="Times New Roman" charset="0"/>
                <a:ea typeface="Times New Roman" charset="0"/>
                <a:cs typeface="Times New Roman" charset="0"/>
              </a:rPr>
              <a:t> Hall and </a:t>
            </a:r>
            <a:r>
              <a:rPr lang="en-US" sz="2300" u="sng" dirty="0" smtClean="0">
                <a:latin typeface="Times New Roman" charset="0"/>
                <a:ea typeface="Times New Roman" charset="0"/>
                <a:cs typeface="Times New Roman" charset="0"/>
              </a:rPr>
              <a:t>Xinghua Shi</a:t>
            </a:r>
          </a:p>
          <a:p>
            <a:pPr>
              <a:buClr>
                <a:srgbClr val="404040"/>
              </a:buClr>
              <a:defRPr/>
            </a:pPr>
            <a:r>
              <a:rPr lang="en-US" dirty="0">
                <a:solidFill>
                  <a:srgbClr val="404040"/>
                </a:solidFill>
                <a:latin typeface="Times New Roman" charset="0"/>
                <a:ea typeface="Times New Roman" charset="0"/>
                <a:cs typeface="Times New Roman" charset="0"/>
              </a:rPr>
              <a:t>Department of Bioinformatics and Genomics </a:t>
            </a:r>
          </a:p>
          <a:p>
            <a:pPr>
              <a:buClr>
                <a:srgbClr val="404040"/>
              </a:buClr>
              <a:defRPr/>
            </a:pPr>
            <a:r>
              <a:rPr lang="en-US" dirty="0">
                <a:solidFill>
                  <a:srgbClr val="404040"/>
                </a:solidFill>
                <a:latin typeface="Times New Roman" charset="0"/>
                <a:ea typeface="Times New Roman" charset="0"/>
                <a:cs typeface="Times New Roman" charset="0"/>
              </a:rPr>
              <a:t>University of North Carolina at Charlotte</a:t>
            </a:r>
          </a:p>
          <a:p>
            <a:pPr>
              <a:buClr>
                <a:srgbClr val="404040"/>
              </a:buClr>
              <a:defRPr/>
            </a:pPr>
            <a:r>
              <a:rPr lang="en-US" dirty="0">
                <a:solidFill>
                  <a:srgbClr val="404040"/>
                </a:solidFill>
                <a:latin typeface="Times New Roman" charset="0"/>
                <a:ea typeface="Times New Roman" charset="0"/>
                <a:cs typeface="Times New Roman" charset="0"/>
              </a:rPr>
              <a:t>Charlotte, North Carolina, United States.</a:t>
            </a:r>
          </a:p>
          <a:p>
            <a:pPr>
              <a:defRPr/>
            </a:pPr>
            <a:r>
              <a:rPr lang="en-US" dirty="0">
                <a:latin typeface="Times New Roman" charset="0"/>
                <a:ea typeface="Times New Roman" charset="0"/>
                <a:cs typeface="Times New Roman" charset="0"/>
                <a:hlinkClick r:id="rId2"/>
              </a:rPr>
              <a:t>http://shilab.uncc.edu</a:t>
            </a:r>
            <a:endParaRPr lang="en-US" dirty="0">
              <a:latin typeface="Times New Roman" charset="0"/>
              <a:ea typeface="Times New Roman" charset="0"/>
              <a:cs typeface="Times New Roman" charset="0"/>
            </a:endParaRPr>
          </a:p>
        </p:txBody>
      </p:sp>
      <p:pic>
        <p:nvPicPr>
          <p:cNvPr id="4" name="Picture 3" descr="UNCC_Logo_4c.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pic>
        <p:nvPicPr>
          <p:cNvPr id="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09" y="4027482"/>
            <a:ext cx="5826514" cy="27239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41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027"/>
            <a:ext cx="10515600" cy="1325563"/>
          </a:xfrm>
        </p:spPr>
        <p:txBody>
          <a:bodyPr/>
          <a:lstStyle/>
          <a:p>
            <a:pPr algn="ctr"/>
            <a:r>
              <a:rPr lang="en-US" dirty="0" smtClean="0"/>
              <a:t>Workflow</a:t>
            </a:r>
            <a:endParaRPr lang="en-US" dirty="0"/>
          </a:p>
        </p:txBody>
      </p:sp>
      <p:pic>
        <p:nvPicPr>
          <p:cNvPr id="4" name="Picture 3" descr="UNCC_Logo_4c.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
        <p:nvSpPr>
          <p:cNvPr id="6" name="Rectangle 5"/>
          <p:cNvSpPr/>
          <p:nvPr/>
        </p:nvSpPr>
        <p:spPr>
          <a:xfrm>
            <a:off x="5065488" y="2059698"/>
            <a:ext cx="6288312" cy="4031873"/>
          </a:xfrm>
          <a:prstGeom prst="rect">
            <a:avLst/>
          </a:prstGeom>
        </p:spPr>
        <p:txBody>
          <a:bodyPr wrap="square">
            <a:spAutoFit/>
          </a:bodyPr>
          <a:lstStyle/>
          <a:p>
            <a:r>
              <a:rPr lang="en-US" sz="1600" dirty="0"/>
              <a:t>Step 1: We ran </a:t>
            </a:r>
            <a:r>
              <a:rPr lang="en-US" sz="1600" dirty="0" smtClean="0"/>
              <a:t>an EBEN </a:t>
            </a:r>
            <a:r>
              <a:rPr lang="en-US" sz="1600" dirty="0"/>
              <a:t>model including solely main effect </a:t>
            </a:r>
            <a:r>
              <a:rPr lang="en-US" sz="1600" i="1" dirty="0" smtClean="0"/>
              <a:t>Xβ</a:t>
            </a:r>
            <a:r>
              <a:rPr lang="en-US" sz="1600" i="1" baseline="-25000" dirty="0" smtClean="0"/>
              <a:t>m</a:t>
            </a:r>
            <a:r>
              <a:rPr lang="en-US" sz="1600" dirty="0" smtClean="0"/>
              <a:t>. Only these significant features would be included in the main effect part of the model of </a:t>
            </a:r>
            <a:r>
              <a:rPr lang="en-US" sz="1600" dirty="0"/>
              <a:t>Step 4 (</a:t>
            </a:r>
            <a:r>
              <a:rPr lang="en-US" sz="1600" i="1" dirty="0"/>
              <a:t>P</a:t>
            </a:r>
            <a:r>
              <a:rPr lang="en-US" sz="1600" dirty="0"/>
              <a:t> &lt; 0.05). </a:t>
            </a:r>
            <a:endParaRPr lang="en-US" sz="1600" dirty="0" smtClean="0"/>
          </a:p>
          <a:p>
            <a:endParaRPr lang="en-US" sz="1600" dirty="0" smtClean="0"/>
          </a:p>
          <a:p>
            <a:r>
              <a:rPr lang="en-US" sz="1600" dirty="0" smtClean="0"/>
              <a:t>Step </a:t>
            </a:r>
            <a:r>
              <a:rPr lang="en-US" sz="1600" dirty="0"/>
              <a:t>2: </a:t>
            </a:r>
            <a:r>
              <a:rPr lang="en-US" sz="1600" dirty="0" smtClean="0"/>
              <a:t>Then </a:t>
            </a:r>
            <a:r>
              <a:rPr lang="en-US" sz="1600" dirty="0"/>
              <a:t>we eliminated these main </a:t>
            </a:r>
            <a:r>
              <a:rPr lang="en-US" sz="1600" dirty="0" smtClean="0"/>
              <a:t>effects </a:t>
            </a:r>
            <a:r>
              <a:rPr lang="en-US" sz="1600" dirty="0"/>
              <a:t>from the original phenotype </a:t>
            </a:r>
            <a:r>
              <a:rPr lang="en-US" sz="1600" i="1" dirty="0" smtClean="0"/>
              <a:t>y</a:t>
            </a:r>
            <a:r>
              <a:rPr lang="en-US" sz="1600" dirty="0" smtClean="0"/>
              <a:t>, </a:t>
            </a:r>
            <a:r>
              <a:rPr lang="en-US" sz="1600" dirty="0"/>
              <a:t>the natural log value of pathological stage in our study, to generate </a:t>
            </a:r>
            <a:r>
              <a:rPr lang="en-US" sz="1600" dirty="0" smtClean="0"/>
              <a:t>the corrected </a:t>
            </a:r>
            <a:r>
              <a:rPr lang="en-US" sz="1600" i="1" dirty="0" smtClean="0"/>
              <a:t>y’</a:t>
            </a:r>
            <a:r>
              <a:rPr lang="en-US" sz="1600" dirty="0" smtClean="0"/>
              <a:t> </a:t>
            </a:r>
            <a:r>
              <a:rPr lang="en-US" sz="1600" dirty="0"/>
              <a:t>a</a:t>
            </a:r>
            <a:r>
              <a:rPr lang="en-US" sz="1600" dirty="0" smtClean="0"/>
              <a:t>fter removing main effects.</a:t>
            </a:r>
          </a:p>
          <a:p>
            <a:endParaRPr lang="en-US" sz="1600" dirty="0" smtClean="0"/>
          </a:p>
          <a:p>
            <a:r>
              <a:rPr lang="en-US" sz="1600" dirty="0" smtClean="0"/>
              <a:t>Step </a:t>
            </a:r>
            <a:r>
              <a:rPr lang="en-US" sz="1600" dirty="0"/>
              <a:t>3: The corrected </a:t>
            </a:r>
            <a:r>
              <a:rPr lang="en-US" sz="1600" i="1" dirty="0"/>
              <a:t>y’</a:t>
            </a:r>
            <a:r>
              <a:rPr lang="en-US" sz="1600" dirty="0" smtClean="0"/>
              <a:t> </a:t>
            </a:r>
            <a:r>
              <a:rPr lang="en-US" sz="1600" dirty="0"/>
              <a:t>was used as the new dependent variable to detect epistasis using EBEN (</a:t>
            </a:r>
            <a:r>
              <a:rPr lang="en-US" sz="1600" i="1" dirty="0"/>
              <a:t>P</a:t>
            </a:r>
            <a:r>
              <a:rPr lang="en-US" sz="1600" dirty="0"/>
              <a:t> &lt; </a:t>
            </a:r>
            <a:r>
              <a:rPr lang="en-US" sz="1600" dirty="0" smtClean="0"/>
              <a:t>0.05). Only these significant features pairs would be included in the </a:t>
            </a:r>
            <a:r>
              <a:rPr lang="en-US" sz="1600" dirty="0" err="1" smtClean="0"/>
              <a:t>epistatic</a:t>
            </a:r>
            <a:r>
              <a:rPr lang="en-US" sz="1600" dirty="0" smtClean="0"/>
              <a:t> term of the model of Step4.</a:t>
            </a:r>
          </a:p>
          <a:p>
            <a:endParaRPr lang="en-US" sz="1600" dirty="0"/>
          </a:p>
          <a:p>
            <a:r>
              <a:rPr lang="en-US" sz="1600" dirty="0" smtClean="0"/>
              <a:t>Step </a:t>
            </a:r>
            <a:r>
              <a:rPr lang="en-US" sz="1600" dirty="0"/>
              <a:t>4: All </a:t>
            </a:r>
            <a:r>
              <a:rPr lang="en-US" sz="1600" dirty="0" smtClean="0"/>
              <a:t>the features with </a:t>
            </a:r>
            <a:r>
              <a:rPr lang="en-US" sz="1600" dirty="0"/>
              <a:t>significant main </a:t>
            </a:r>
            <a:r>
              <a:rPr lang="en-US" sz="1600" dirty="0" smtClean="0"/>
              <a:t>effects </a:t>
            </a:r>
            <a:r>
              <a:rPr lang="en-US" sz="1600" dirty="0"/>
              <a:t>from the step 1 and epistatic features identified in Step 3 were included in </a:t>
            </a:r>
            <a:r>
              <a:rPr lang="en-US" sz="1600" dirty="0" smtClean="0"/>
              <a:t>the equation and </a:t>
            </a:r>
            <a:r>
              <a:rPr lang="en-US" sz="1600" dirty="0"/>
              <a:t>estimated by </a:t>
            </a:r>
            <a:r>
              <a:rPr lang="en-US" sz="1600" dirty="0" smtClean="0"/>
              <a:t>EBEN (</a:t>
            </a:r>
            <a:r>
              <a:rPr lang="en-US" sz="1600" i="1" dirty="0" smtClean="0"/>
              <a:t>P</a:t>
            </a:r>
            <a:r>
              <a:rPr lang="en-US" sz="1600" dirty="0" smtClean="0"/>
              <a:t> &lt; 0.05). The finally selected features with main effect and </a:t>
            </a:r>
            <a:r>
              <a:rPr lang="en-US" sz="1600" dirty="0" err="1" smtClean="0"/>
              <a:t>epsitatic</a:t>
            </a:r>
            <a:r>
              <a:rPr lang="en-US" sz="1600" dirty="0" smtClean="0"/>
              <a:t> effect were reported as final results.</a:t>
            </a:r>
            <a:endParaRPr lang="en-US" sz="1600" dirty="0"/>
          </a:p>
        </p:txBody>
      </p:sp>
      <p:sp>
        <p:nvSpPr>
          <p:cNvPr id="3" name="Rectangle 2"/>
          <p:cNvSpPr/>
          <p:nvPr/>
        </p:nvSpPr>
        <p:spPr>
          <a:xfrm>
            <a:off x="1110632" y="1231688"/>
            <a:ext cx="4459811" cy="461665"/>
          </a:xfrm>
          <a:prstGeom prst="rect">
            <a:avLst/>
          </a:prstGeom>
        </p:spPr>
        <p:txBody>
          <a:bodyPr wrap="none">
            <a:spAutoFit/>
          </a:bodyPr>
          <a:lstStyle/>
          <a:p>
            <a:r>
              <a:rPr lang="en-US" sz="2400" dirty="0"/>
              <a:t>Procedure to estimate parameters</a:t>
            </a:r>
          </a:p>
        </p:txBody>
      </p:sp>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245" y="1718734"/>
            <a:ext cx="4424243" cy="4352544"/>
          </a:xfrm>
        </p:spPr>
      </p:pic>
    </p:spTree>
    <p:extLst>
      <p:ext uri="{BB962C8B-B14F-4D97-AF65-F5344CB8AC3E}">
        <p14:creationId xmlns:p14="http://schemas.microsoft.com/office/powerpoint/2010/main" val="1228491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Main Effect </a:t>
            </a:r>
            <a:r>
              <a:rPr lang="en-US" dirty="0" err="1" smtClean="0"/>
              <a:t>miRNAs</a:t>
            </a:r>
            <a:endParaRPr lang="en-US" dirty="0"/>
          </a:p>
        </p:txBody>
      </p:sp>
      <p:sp>
        <p:nvSpPr>
          <p:cNvPr id="3" name="Content Placeholder 2"/>
          <p:cNvSpPr>
            <a:spLocks noGrp="1"/>
          </p:cNvSpPr>
          <p:nvPr>
            <p:ph idx="1"/>
          </p:nvPr>
        </p:nvSpPr>
        <p:spPr>
          <a:xfrm>
            <a:off x="838200" y="1499438"/>
            <a:ext cx="10515600" cy="4351338"/>
          </a:xfrm>
        </p:spPr>
        <p:txBody>
          <a:bodyPr/>
          <a:lstStyle/>
          <a:p>
            <a:endParaRPr lang="en-US" dirty="0"/>
          </a:p>
        </p:txBody>
      </p:sp>
      <p:pic>
        <p:nvPicPr>
          <p:cNvPr id="4" name="Picture 3" descr="UNCC_Logo_4c.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pic>
        <p:nvPicPr>
          <p:cNvPr id="5" name="Picture 4"/>
          <p:cNvPicPr>
            <a:picLocks noChangeAspect="1"/>
          </p:cNvPicPr>
          <p:nvPr/>
        </p:nvPicPr>
        <p:blipFill>
          <a:blip r:embed="rId4"/>
          <a:stretch>
            <a:fillRect/>
          </a:stretch>
        </p:blipFill>
        <p:spPr>
          <a:xfrm>
            <a:off x="1539352" y="2049857"/>
            <a:ext cx="7188200" cy="2438400"/>
          </a:xfrm>
          <a:prstGeom prst="rect">
            <a:avLst/>
          </a:prstGeom>
        </p:spPr>
      </p:pic>
      <p:sp>
        <p:nvSpPr>
          <p:cNvPr id="6" name="Rectangle 5"/>
          <p:cNvSpPr/>
          <p:nvPr/>
        </p:nvSpPr>
        <p:spPr>
          <a:xfrm>
            <a:off x="1785933" y="4606106"/>
            <a:ext cx="7255519" cy="923330"/>
          </a:xfrm>
          <a:prstGeom prst="rect">
            <a:avLst/>
          </a:prstGeom>
        </p:spPr>
        <p:txBody>
          <a:bodyPr wrap="square">
            <a:spAutoFit/>
          </a:bodyPr>
          <a:lstStyle/>
          <a:p>
            <a:r>
              <a:rPr lang="en-US" dirty="0" smtClean="0"/>
              <a:t>In total, 11 </a:t>
            </a:r>
            <a:r>
              <a:rPr lang="en-US" dirty="0"/>
              <a:t>miRNAs with main effect on pathological </a:t>
            </a:r>
            <a:r>
              <a:rPr lang="en-US" dirty="0" smtClean="0"/>
              <a:t>stage</a:t>
            </a:r>
            <a:r>
              <a:rPr lang="zh-CN" altLang="en-US" dirty="0" smtClean="0"/>
              <a:t> </a:t>
            </a:r>
            <a:r>
              <a:rPr lang="en-US" altLang="zh-CN" dirty="0" smtClean="0"/>
              <a:t>are detected. Among them,</a:t>
            </a:r>
            <a:r>
              <a:rPr lang="en-US" dirty="0" smtClean="0"/>
              <a:t> </a:t>
            </a:r>
            <a:r>
              <a:rPr lang="en-US" dirty="0"/>
              <a:t>6 </a:t>
            </a:r>
            <a:r>
              <a:rPr lang="en-US" dirty="0" err="1"/>
              <a:t>miRNAs</a:t>
            </a:r>
            <a:r>
              <a:rPr lang="en-US" dirty="0"/>
              <a:t> </a:t>
            </a:r>
            <a:r>
              <a:rPr lang="en-US" dirty="0" smtClean="0"/>
              <a:t>have </a:t>
            </a:r>
            <a:r>
              <a:rPr lang="en-US" dirty="0"/>
              <a:t>been </a:t>
            </a:r>
            <a:r>
              <a:rPr lang="en-US" dirty="0" smtClean="0"/>
              <a:t>reported in </a:t>
            </a:r>
            <a:r>
              <a:rPr lang="en-US" dirty="0"/>
              <a:t>previous experimental </a:t>
            </a:r>
            <a:r>
              <a:rPr lang="en-US" dirty="0" smtClean="0"/>
              <a:t>studies to be up/down-regulated in colon cancer.</a:t>
            </a:r>
            <a:endParaRPr lang="en-US" dirty="0"/>
          </a:p>
        </p:txBody>
      </p:sp>
    </p:spTree>
    <p:extLst>
      <p:ext uri="{BB962C8B-B14F-4D97-AF65-F5344CB8AC3E}">
        <p14:creationId xmlns:p14="http://schemas.microsoft.com/office/powerpoint/2010/main" val="548799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l="15121" t="7568" r="8800"/>
          <a:stretch/>
        </p:blipFill>
        <p:spPr>
          <a:xfrm>
            <a:off x="5424055" y="793417"/>
            <a:ext cx="6631565" cy="5943600"/>
          </a:xfrm>
          <a:prstGeom prst="rect">
            <a:avLst/>
          </a:prstGeom>
        </p:spPr>
      </p:pic>
      <p:sp>
        <p:nvSpPr>
          <p:cNvPr id="3" name="Content Placeholder 2"/>
          <p:cNvSpPr>
            <a:spLocks noGrp="1"/>
          </p:cNvSpPr>
          <p:nvPr>
            <p:ph idx="1"/>
          </p:nvPr>
        </p:nvSpPr>
        <p:spPr>
          <a:xfrm>
            <a:off x="550101" y="1537526"/>
            <a:ext cx="10515600" cy="4351338"/>
          </a:xfrm>
        </p:spPr>
        <p:txBody>
          <a:bodyPr/>
          <a:lstStyle/>
          <a:p>
            <a:r>
              <a:rPr lang="en-US" dirty="0" smtClean="0"/>
              <a:t>Epistasis</a:t>
            </a:r>
            <a:endParaRPr lang="en-US" dirty="0"/>
          </a:p>
        </p:txBody>
      </p:sp>
      <p:pic>
        <p:nvPicPr>
          <p:cNvPr id="4" name="Picture 3" descr="UNCC_Logo_4c.jp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
        <p:nvSpPr>
          <p:cNvPr id="6" name="Rectangle 5"/>
          <p:cNvSpPr/>
          <p:nvPr/>
        </p:nvSpPr>
        <p:spPr>
          <a:xfrm>
            <a:off x="679014" y="3886200"/>
            <a:ext cx="4164624" cy="2062103"/>
          </a:xfrm>
          <a:prstGeom prst="rect">
            <a:avLst/>
          </a:prstGeom>
        </p:spPr>
        <p:txBody>
          <a:bodyPr wrap="square">
            <a:spAutoFit/>
          </a:bodyPr>
          <a:lstStyle/>
          <a:p>
            <a:r>
              <a:rPr lang="en-US" altLang="zh-CN" sz="1600" dirty="0" smtClean="0">
                <a:solidFill>
                  <a:schemeClr val="tx1">
                    <a:lumMod val="65000"/>
                    <a:lumOff val="35000"/>
                  </a:schemeClr>
                </a:solidFill>
              </a:rPr>
              <a:t>Example:</a:t>
            </a:r>
          </a:p>
          <a:p>
            <a:r>
              <a:rPr lang="en-US" sz="1600" dirty="0">
                <a:solidFill>
                  <a:schemeClr val="tx1">
                    <a:lumMod val="65000"/>
                    <a:lumOff val="35000"/>
                  </a:schemeClr>
                </a:solidFill>
              </a:rPr>
              <a:t>E</a:t>
            </a:r>
            <a:r>
              <a:rPr lang="en-US" sz="1600" dirty="0" smtClean="0">
                <a:solidFill>
                  <a:schemeClr val="tx1">
                    <a:lumMod val="65000"/>
                    <a:lumOff val="35000"/>
                  </a:schemeClr>
                </a:solidFill>
              </a:rPr>
              <a:t>pistatic </a:t>
            </a:r>
            <a:r>
              <a:rPr lang="en-US" sz="1600" dirty="0">
                <a:solidFill>
                  <a:schemeClr val="tx1">
                    <a:lumMod val="65000"/>
                    <a:lumOff val="35000"/>
                  </a:schemeClr>
                </a:solidFill>
              </a:rPr>
              <a:t>hsa-mir-497 and hsa-mir-7-2 shared 2 common target genes </a:t>
            </a:r>
            <a:r>
              <a:rPr lang="en-US" sz="1600" i="1" dirty="0">
                <a:solidFill>
                  <a:schemeClr val="tx1">
                    <a:lumMod val="65000"/>
                    <a:lumOff val="35000"/>
                  </a:schemeClr>
                </a:solidFill>
              </a:rPr>
              <a:t>APC</a:t>
            </a:r>
            <a:r>
              <a:rPr lang="en-US" sz="1600" dirty="0">
                <a:solidFill>
                  <a:schemeClr val="tx1">
                    <a:lumMod val="65000"/>
                    <a:lumOff val="35000"/>
                  </a:schemeClr>
                </a:solidFill>
              </a:rPr>
              <a:t> and </a:t>
            </a:r>
            <a:r>
              <a:rPr lang="en-US" sz="1600" i="1" dirty="0">
                <a:solidFill>
                  <a:schemeClr val="tx1">
                    <a:lumMod val="65000"/>
                    <a:lumOff val="35000"/>
                  </a:schemeClr>
                </a:solidFill>
              </a:rPr>
              <a:t>KRAS</a:t>
            </a:r>
            <a:r>
              <a:rPr lang="en-US" sz="1600" dirty="0">
                <a:solidFill>
                  <a:schemeClr val="tx1">
                    <a:lumMod val="65000"/>
                    <a:lumOff val="35000"/>
                  </a:schemeClr>
                </a:solidFill>
              </a:rPr>
              <a:t>. These two target genes </a:t>
            </a:r>
            <a:r>
              <a:rPr lang="en-US" altLang="zh-CN" sz="1600" dirty="0" smtClean="0">
                <a:solidFill>
                  <a:schemeClr val="tx1">
                    <a:lumMod val="65000"/>
                    <a:lumOff val="35000"/>
                  </a:schemeClr>
                </a:solidFill>
              </a:rPr>
              <a:t>are</a:t>
            </a:r>
            <a:r>
              <a:rPr lang="en-US" sz="1600" dirty="0" smtClean="0">
                <a:solidFill>
                  <a:schemeClr val="tx1">
                    <a:lumMod val="65000"/>
                    <a:lumOff val="35000"/>
                  </a:schemeClr>
                </a:solidFill>
              </a:rPr>
              <a:t> in </a:t>
            </a:r>
            <a:r>
              <a:rPr lang="en-US" sz="1600" dirty="0">
                <a:solidFill>
                  <a:schemeClr val="tx1">
                    <a:lumMod val="65000"/>
                    <a:lumOff val="35000"/>
                  </a:schemeClr>
                </a:solidFill>
              </a:rPr>
              <a:t>the</a:t>
            </a:r>
            <a:r>
              <a:rPr lang="en-US" sz="1600" i="1" dirty="0">
                <a:solidFill>
                  <a:schemeClr val="tx1">
                    <a:lumMod val="65000"/>
                    <a:lumOff val="35000"/>
                  </a:schemeClr>
                </a:solidFill>
              </a:rPr>
              <a:t> </a:t>
            </a:r>
            <a:r>
              <a:rPr lang="en-US" sz="1600" i="1" dirty="0" err="1">
                <a:solidFill>
                  <a:schemeClr val="tx1">
                    <a:lumMod val="65000"/>
                    <a:lumOff val="35000"/>
                  </a:schemeClr>
                </a:solidFill>
              </a:rPr>
              <a:t>Wnt</a:t>
            </a:r>
            <a:r>
              <a:rPr lang="en-US" sz="1600" i="1" dirty="0">
                <a:solidFill>
                  <a:schemeClr val="tx1">
                    <a:lumMod val="65000"/>
                    <a:lumOff val="35000"/>
                  </a:schemeClr>
                </a:solidFill>
              </a:rPr>
              <a:t> </a:t>
            </a:r>
            <a:r>
              <a:rPr lang="en-US" sz="1600" dirty="0">
                <a:solidFill>
                  <a:schemeClr val="tx1">
                    <a:lumMod val="65000"/>
                    <a:lumOff val="35000"/>
                  </a:schemeClr>
                </a:solidFill>
              </a:rPr>
              <a:t>signaling </a:t>
            </a:r>
            <a:r>
              <a:rPr lang="en-US" sz="1600" dirty="0" smtClean="0">
                <a:solidFill>
                  <a:schemeClr val="tx1">
                    <a:lumMod val="65000"/>
                    <a:lumOff val="35000"/>
                  </a:schemeClr>
                </a:solidFill>
              </a:rPr>
              <a:t>pathway, which was </a:t>
            </a:r>
            <a:r>
              <a:rPr lang="en-US" sz="1600" dirty="0">
                <a:solidFill>
                  <a:schemeClr val="tx1">
                    <a:lumMod val="65000"/>
                    <a:lumOff val="35000"/>
                  </a:schemeClr>
                </a:solidFill>
              </a:rPr>
              <a:t>implicated in the development of colon </a:t>
            </a:r>
            <a:r>
              <a:rPr lang="en-US" sz="1600" dirty="0" smtClean="0">
                <a:solidFill>
                  <a:schemeClr val="tx1">
                    <a:lumMod val="65000"/>
                    <a:lumOff val="35000"/>
                  </a:schemeClr>
                </a:solidFill>
              </a:rPr>
              <a:t>cancer</a:t>
            </a:r>
            <a:r>
              <a:rPr lang="en-US" sz="1600" dirty="0">
                <a:solidFill>
                  <a:schemeClr val="tx1">
                    <a:lumMod val="65000"/>
                    <a:lumOff val="35000"/>
                  </a:schemeClr>
                </a:solidFill>
              </a:rPr>
              <a:t>.</a:t>
            </a:r>
            <a:endParaRPr lang="en-US" sz="1600" dirty="0" smtClean="0">
              <a:solidFill>
                <a:schemeClr val="tx1">
                  <a:lumMod val="65000"/>
                  <a:lumOff val="35000"/>
                </a:schemeClr>
              </a:solidFill>
            </a:endParaRPr>
          </a:p>
          <a:p>
            <a:endParaRPr lang="en-US" sz="1600" dirty="0"/>
          </a:p>
          <a:p>
            <a:endParaRPr lang="en-US" sz="1600" dirty="0"/>
          </a:p>
        </p:txBody>
      </p:sp>
      <p:sp>
        <p:nvSpPr>
          <p:cNvPr id="7" name="Rectangle 6"/>
          <p:cNvSpPr/>
          <p:nvPr/>
        </p:nvSpPr>
        <p:spPr>
          <a:xfrm>
            <a:off x="679013" y="2287889"/>
            <a:ext cx="4142180" cy="1477328"/>
          </a:xfrm>
          <a:prstGeom prst="rect">
            <a:avLst/>
          </a:prstGeom>
        </p:spPr>
        <p:txBody>
          <a:bodyPr wrap="square">
            <a:spAutoFit/>
          </a:bodyPr>
          <a:lstStyle/>
          <a:p>
            <a:r>
              <a:rPr lang="en-US" dirty="0" smtClean="0"/>
              <a:t>Among </a:t>
            </a:r>
            <a:r>
              <a:rPr lang="en-US" dirty="0"/>
              <a:t>the 14 </a:t>
            </a:r>
            <a:r>
              <a:rPr lang="en-US" dirty="0" err="1"/>
              <a:t>epistatic</a:t>
            </a:r>
            <a:r>
              <a:rPr lang="en-US" dirty="0"/>
              <a:t> </a:t>
            </a:r>
            <a:r>
              <a:rPr lang="en-US" dirty="0" err="1" smtClean="0"/>
              <a:t>miRNA</a:t>
            </a:r>
            <a:r>
              <a:rPr lang="en-US" dirty="0" smtClean="0"/>
              <a:t> pairs detected in our study, </a:t>
            </a:r>
            <a:r>
              <a:rPr lang="en-US" dirty="0"/>
              <a:t>13 pairs </a:t>
            </a:r>
            <a:r>
              <a:rPr lang="en-US" dirty="0" smtClean="0"/>
              <a:t>have </a:t>
            </a:r>
            <a:r>
              <a:rPr lang="en-US" dirty="0"/>
              <a:t>common target genes in miRNA target databases including </a:t>
            </a:r>
            <a:r>
              <a:rPr lang="en-US" dirty="0" smtClean="0"/>
              <a:t>miR2Disease, </a:t>
            </a:r>
            <a:r>
              <a:rPr lang="en-US" dirty="0" err="1" smtClean="0"/>
              <a:t>TargetScan</a:t>
            </a:r>
            <a:r>
              <a:rPr lang="en-US" dirty="0" smtClean="0"/>
              <a:t> </a:t>
            </a:r>
            <a:r>
              <a:rPr lang="en-US" dirty="0"/>
              <a:t>and </a:t>
            </a:r>
            <a:r>
              <a:rPr lang="en-US" dirty="0" err="1" smtClean="0"/>
              <a:t>miRDB</a:t>
            </a:r>
            <a:r>
              <a:rPr lang="en-US" dirty="0"/>
              <a:t>.</a:t>
            </a:r>
          </a:p>
        </p:txBody>
      </p:sp>
      <p:sp>
        <p:nvSpPr>
          <p:cNvPr id="9" name="Title 1"/>
          <p:cNvSpPr txBox="1">
            <a:spLocks/>
          </p:cNvSpPr>
          <p:nvPr/>
        </p:nvSpPr>
        <p:spPr>
          <a:xfrm>
            <a:off x="1540020" y="-1860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mtClean="0"/>
              <a:t>Epistatic miRNAs and Target Genes</a:t>
            </a:r>
            <a:endParaRPr lang="en-US" dirty="0"/>
          </a:p>
        </p:txBody>
      </p:sp>
      <p:sp>
        <p:nvSpPr>
          <p:cNvPr id="2" name="Rounded Rectangle 1"/>
          <p:cNvSpPr/>
          <p:nvPr/>
        </p:nvSpPr>
        <p:spPr>
          <a:xfrm>
            <a:off x="7683690" y="4067034"/>
            <a:ext cx="177420" cy="201168"/>
          </a:xfrm>
          <a:prstGeom prst="roundRect">
            <a:avLst/>
          </a:prstGeom>
          <a:noFill/>
          <a:ln w="381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720761" y="4413191"/>
            <a:ext cx="177420" cy="201168"/>
          </a:xfrm>
          <a:prstGeom prst="roundRect">
            <a:avLst/>
          </a:prstGeom>
          <a:noFill/>
          <a:ln w="381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974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020" y="-186019"/>
            <a:ext cx="10515600" cy="1325563"/>
          </a:xfrm>
        </p:spPr>
        <p:txBody>
          <a:bodyPr/>
          <a:lstStyle/>
          <a:p>
            <a:pPr algn="ctr"/>
            <a:r>
              <a:rPr lang="en-US" dirty="0" err="1"/>
              <a:t>Epistatic</a:t>
            </a:r>
            <a:r>
              <a:rPr lang="en-US" dirty="0"/>
              <a:t> </a:t>
            </a:r>
            <a:r>
              <a:rPr lang="en-US" dirty="0" err="1"/>
              <a:t>miRNAs</a:t>
            </a:r>
            <a:r>
              <a:rPr lang="en-US" dirty="0"/>
              <a:t> and Target Genes</a:t>
            </a:r>
          </a:p>
        </p:txBody>
      </p:sp>
      <p:pic>
        <p:nvPicPr>
          <p:cNvPr id="4" name="Picture 3" descr="UNCC_Logo_4c.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grpSp>
        <p:nvGrpSpPr>
          <p:cNvPr id="8" name="Group 7"/>
          <p:cNvGrpSpPr/>
          <p:nvPr/>
        </p:nvGrpSpPr>
        <p:grpSpPr>
          <a:xfrm>
            <a:off x="6735001" y="1738345"/>
            <a:ext cx="4330700" cy="3949700"/>
            <a:chOff x="6009970" y="1596426"/>
            <a:chExt cx="4330700" cy="3949700"/>
          </a:xfrm>
        </p:grpSpPr>
        <p:pic>
          <p:nvPicPr>
            <p:cNvPr id="6" name="Picture 5"/>
            <p:cNvPicPr>
              <a:picLocks noChangeAspect="1"/>
            </p:cNvPicPr>
            <p:nvPr/>
          </p:nvPicPr>
          <p:blipFill>
            <a:blip r:embed="rId4"/>
            <a:stretch>
              <a:fillRect/>
            </a:stretch>
          </p:blipFill>
          <p:spPr>
            <a:xfrm>
              <a:off x="6460820" y="1761526"/>
              <a:ext cx="3429000" cy="3784600"/>
            </a:xfrm>
            <a:prstGeom prst="rect">
              <a:avLst/>
            </a:prstGeom>
          </p:spPr>
        </p:pic>
        <p:pic>
          <p:nvPicPr>
            <p:cNvPr id="7" name="Picture 6"/>
            <p:cNvPicPr>
              <a:picLocks noChangeAspect="1"/>
            </p:cNvPicPr>
            <p:nvPr/>
          </p:nvPicPr>
          <p:blipFill>
            <a:blip r:embed="rId5"/>
            <a:stretch>
              <a:fillRect/>
            </a:stretch>
          </p:blipFill>
          <p:spPr>
            <a:xfrm>
              <a:off x="6009970" y="1596426"/>
              <a:ext cx="4330700" cy="165100"/>
            </a:xfrm>
            <a:prstGeom prst="rect">
              <a:avLst/>
            </a:prstGeom>
          </p:spPr>
        </p:pic>
      </p:grpSp>
      <p:sp>
        <p:nvSpPr>
          <p:cNvPr id="10" name="Rectangle 9"/>
          <p:cNvSpPr/>
          <p:nvPr/>
        </p:nvSpPr>
        <p:spPr>
          <a:xfrm>
            <a:off x="787400" y="1903445"/>
            <a:ext cx="4893501" cy="3970318"/>
          </a:xfrm>
          <a:prstGeom prst="rect">
            <a:avLst/>
          </a:prstGeom>
        </p:spPr>
        <p:txBody>
          <a:bodyPr wrap="square">
            <a:spAutoFit/>
          </a:bodyPr>
          <a:lstStyle/>
          <a:p>
            <a:r>
              <a:rPr lang="en-US" dirty="0" smtClean="0"/>
              <a:t>Among all </a:t>
            </a:r>
            <a:r>
              <a:rPr lang="en-US" dirty="0" err="1" smtClean="0"/>
              <a:t>epistatic</a:t>
            </a:r>
            <a:r>
              <a:rPr lang="en-US" dirty="0" smtClean="0"/>
              <a:t> </a:t>
            </a:r>
            <a:r>
              <a:rPr lang="en-US" dirty="0" err="1" smtClean="0"/>
              <a:t>miRNA</a:t>
            </a:r>
            <a:r>
              <a:rPr lang="en-US" dirty="0" err="1"/>
              <a:t>s</a:t>
            </a:r>
            <a:r>
              <a:rPr lang="en-US" dirty="0" smtClean="0"/>
              <a:t>, </a:t>
            </a:r>
            <a:r>
              <a:rPr lang="en-US" dirty="0" smtClean="0">
                <a:solidFill>
                  <a:srgbClr val="FF0000"/>
                </a:solidFill>
              </a:rPr>
              <a:t>17 </a:t>
            </a:r>
            <a:r>
              <a:rPr lang="en-US" dirty="0">
                <a:solidFill>
                  <a:srgbClr val="FF0000"/>
                </a:solidFill>
              </a:rPr>
              <a:t>common target genes that were shared among </a:t>
            </a:r>
            <a:r>
              <a:rPr lang="en-US" dirty="0" smtClean="0">
                <a:solidFill>
                  <a:srgbClr val="FF0000"/>
                </a:solidFill>
              </a:rPr>
              <a:t>miR2Disease, </a:t>
            </a:r>
            <a:r>
              <a:rPr lang="en-US" dirty="0" err="1" smtClean="0">
                <a:solidFill>
                  <a:srgbClr val="FF0000"/>
                </a:solidFill>
              </a:rPr>
              <a:t>TargetScan</a:t>
            </a:r>
            <a:r>
              <a:rPr lang="en-US" dirty="0" smtClean="0">
                <a:solidFill>
                  <a:srgbClr val="FF0000"/>
                </a:solidFill>
              </a:rPr>
              <a:t> </a:t>
            </a:r>
            <a:r>
              <a:rPr lang="en-US" dirty="0">
                <a:solidFill>
                  <a:srgbClr val="FF0000"/>
                </a:solidFill>
              </a:rPr>
              <a:t>and </a:t>
            </a:r>
            <a:r>
              <a:rPr lang="en-US" dirty="0" err="1" smtClean="0">
                <a:solidFill>
                  <a:srgbClr val="FF0000"/>
                </a:solidFill>
              </a:rPr>
              <a:t>miRDB</a:t>
            </a:r>
            <a:r>
              <a:rPr lang="en-US" dirty="0" smtClean="0">
                <a:solidFill>
                  <a:srgbClr val="FF0000"/>
                </a:solidFill>
              </a:rPr>
              <a:t>. (XS: what does this mean?)</a:t>
            </a:r>
          </a:p>
          <a:p>
            <a:endParaRPr lang="en-US" dirty="0"/>
          </a:p>
          <a:p>
            <a:r>
              <a:rPr lang="en-US" dirty="0" smtClean="0"/>
              <a:t>10 target genes shared one miRNA hsa-mir-497</a:t>
            </a:r>
            <a:r>
              <a:rPr lang="en-US" dirty="0"/>
              <a:t>, </a:t>
            </a:r>
            <a:r>
              <a:rPr lang="en-US" dirty="0">
                <a:solidFill>
                  <a:srgbClr val="FF0000"/>
                </a:solidFill>
              </a:rPr>
              <a:t>Among the 10 target genes, EIF4E, KLF4 and KRAS related to colon cancer. </a:t>
            </a:r>
            <a:endParaRPr lang="en-US" dirty="0" smtClean="0">
              <a:solidFill>
                <a:srgbClr val="FF0000"/>
              </a:solidFill>
            </a:endParaRPr>
          </a:p>
          <a:p>
            <a:endParaRPr lang="en-US" dirty="0">
              <a:solidFill>
                <a:srgbClr val="FF0000"/>
              </a:solidFill>
            </a:endParaRPr>
          </a:p>
          <a:p>
            <a:r>
              <a:rPr lang="en-US" dirty="0" smtClean="0">
                <a:solidFill>
                  <a:srgbClr val="FF0000"/>
                </a:solidFill>
              </a:rPr>
              <a:t>And hsa-mir497 </a:t>
            </a:r>
            <a:r>
              <a:rPr lang="en-US" dirty="0">
                <a:solidFill>
                  <a:srgbClr val="FF0000"/>
                </a:solidFill>
              </a:rPr>
              <a:t>has been identified to have lower expression levels and be directly related to progression in colorectal </a:t>
            </a:r>
            <a:r>
              <a:rPr lang="en-US" dirty="0" smtClean="0">
                <a:solidFill>
                  <a:srgbClr val="FF0000"/>
                </a:solidFill>
              </a:rPr>
              <a:t>cancer </a:t>
            </a:r>
            <a:r>
              <a:rPr lang="en-US" dirty="0" smtClean="0"/>
              <a:t>in more recent studies. </a:t>
            </a:r>
            <a:r>
              <a:rPr lang="en-US" dirty="0" smtClean="0">
                <a:solidFill>
                  <a:srgbClr val="FF0000"/>
                </a:solidFill>
              </a:rPr>
              <a:t>(Any of these 10 target genes related to colon cancer? TRAF6 is a cancer gene, right?)</a:t>
            </a:r>
            <a:endParaRPr lang="en-US" dirty="0">
              <a:solidFill>
                <a:srgbClr val="FF0000"/>
              </a:solidFill>
            </a:endParaRPr>
          </a:p>
        </p:txBody>
      </p:sp>
      <p:sp>
        <p:nvSpPr>
          <p:cNvPr id="3" name="Rounded Rectangle 2"/>
          <p:cNvSpPr/>
          <p:nvPr/>
        </p:nvSpPr>
        <p:spPr>
          <a:xfrm>
            <a:off x="7501467" y="3454400"/>
            <a:ext cx="2980266" cy="220133"/>
          </a:xfrm>
          <a:prstGeom prst="roundRect">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494883" y="4044036"/>
            <a:ext cx="2980266" cy="392497"/>
          </a:xfrm>
          <a:prstGeom prst="roundRect">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8294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6470" y="-974"/>
            <a:ext cx="11368221" cy="1325563"/>
          </a:xfrm>
        </p:spPr>
        <p:txBody>
          <a:bodyPr/>
          <a:lstStyle/>
          <a:p>
            <a:pPr algn="ctr"/>
            <a:r>
              <a:rPr lang="en-US" dirty="0" smtClean="0"/>
              <a:t>Target Genes (Main &amp; </a:t>
            </a:r>
            <a:r>
              <a:rPr lang="en-US" dirty="0" err="1" smtClean="0"/>
              <a:t>Epistatic</a:t>
            </a:r>
            <a:r>
              <a:rPr lang="en-US" dirty="0" smtClean="0"/>
              <a:t> </a:t>
            </a:r>
            <a:r>
              <a:rPr lang="en-US" dirty="0" err="1" smtClean="0"/>
              <a:t>miRNAs</a:t>
            </a:r>
            <a:r>
              <a:rPr lang="en-US" dirty="0" smtClean="0"/>
              <a:t>)</a:t>
            </a:r>
            <a:endParaRPr lang="en-US" dirty="0"/>
          </a:p>
        </p:txBody>
      </p:sp>
      <p:sp>
        <p:nvSpPr>
          <p:cNvPr id="3" name="Content Placeholder 2"/>
          <p:cNvSpPr>
            <a:spLocks noGrp="1"/>
          </p:cNvSpPr>
          <p:nvPr>
            <p:ph idx="1"/>
          </p:nvPr>
        </p:nvSpPr>
        <p:spPr>
          <a:xfrm>
            <a:off x="838200" y="1096237"/>
            <a:ext cx="10515600" cy="4351338"/>
          </a:xfrm>
        </p:spPr>
        <p:txBody>
          <a:bodyPr/>
          <a:lstStyle/>
          <a:p>
            <a:r>
              <a:rPr lang="en-US" dirty="0" smtClean="0"/>
              <a:t>Disease associations</a:t>
            </a:r>
          </a:p>
          <a:p>
            <a:pPr marL="914400">
              <a:buSzPct val="60000"/>
            </a:pPr>
            <a:r>
              <a:rPr lang="en-US" sz="2200" dirty="0" smtClean="0">
                <a:solidFill>
                  <a:schemeClr val="tx1">
                    <a:lumMod val="75000"/>
                    <a:lumOff val="25000"/>
                  </a:schemeClr>
                </a:solidFill>
              </a:rPr>
              <a:t>The </a:t>
            </a:r>
            <a:r>
              <a:rPr lang="en-US" sz="2200" dirty="0">
                <a:solidFill>
                  <a:schemeClr val="tx1">
                    <a:lumMod val="75000"/>
                    <a:lumOff val="25000"/>
                  </a:schemeClr>
                </a:solidFill>
              </a:rPr>
              <a:t>Online Mendelian Inheritance in Man (OMIM) Disease </a:t>
            </a:r>
            <a:r>
              <a:rPr lang="en-US" sz="2200" dirty="0" smtClean="0">
                <a:solidFill>
                  <a:schemeClr val="tx1">
                    <a:lumMod val="75000"/>
                    <a:lumOff val="25000"/>
                  </a:schemeClr>
                </a:solidFill>
              </a:rPr>
              <a:t>database reported 15 target genes </a:t>
            </a:r>
            <a:r>
              <a:rPr lang="en-US" sz="2200" dirty="0" smtClean="0">
                <a:solidFill>
                  <a:srgbClr val="FF0000"/>
                </a:solidFill>
              </a:rPr>
              <a:t>(of total how many target genes?8725)</a:t>
            </a:r>
            <a:r>
              <a:rPr lang="en-US" sz="2200" dirty="0" smtClean="0">
                <a:solidFill>
                  <a:schemeClr val="tx1">
                    <a:lumMod val="75000"/>
                    <a:lumOff val="25000"/>
                  </a:schemeClr>
                </a:solidFill>
              </a:rPr>
              <a:t> of miRNAs with main and epistatic effect on pathological stages, were associated with colon cancer.</a:t>
            </a:r>
            <a:endParaRPr lang="en-US" sz="2200" dirty="0">
              <a:solidFill>
                <a:schemeClr val="tx1">
                  <a:lumMod val="75000"/>
                  <a:lumOff val="25000"/>
                </a:schemeClr>
              </a:solidFill>
            </a:endParaRPr>
          </a:p>
          <a:p>
            <a:endParaRPr lang="en-US" dirty="0" smtClean="0"/>
          </a:p>
          <a:p>
            <a:endParaRPr lang="en-US" dirty="0"/>
          </a:p>
        </p:txBody>
      </p:sp>
      <p:pic>
        <p:nvPicPr>
          <p:cNvPr id="4" name="Picture 3" descr="UNCC_Logo_4c.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pic>
        <p:nvPicPr>
          <p:cNvPr id="6" name="Picture 5"/>
          <p:cNvPicPr>
            <a:picLocks noChangeAspect="1"/>
          </p:cNvPicPr>
          <p:nvPr/>
        </p:nvPicPr>
        <p:blipFill>
          <a:blip r:embed="rId4"/>
          <a:stretch>
            <a:fillRect/>
          </a:stretch>
        </p:blipFill>
        <p:spPr>
          <a:xfrm>
            <a:off x="944716" y="2647604"/>
            <a:ext cx="9093200" cy="4076700"/>
          </a:xfrm>
          <a:prstGeom prst="rect">
            <a:avLst/>
          </a:prstGeom>
        </p:spPr>
      </p:pic>
    </p:spTree>
    <p:extLst>
      <p:ext uri="{BB962C8B-B14F-4D97-AF65-F5344CB8AC3E}">
        <p14:creationId xmlns:p14="http://schemas.microsoft.com/office/powerpoint/2010/main" val="7774404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1730" y="37789"/>
            <a:ext cx="10515600" cy="1325563"/>
          </a:xfrm>
        </p:spPr>
        <p:txBody>
          <a:bodyPr/>
          <a:lstStyle/>
          <a:p>
            <a:pPr algn="ctr"/>
            <a:r>
              <a:rPr lang="en-US" altLang="zh-CN" dirty="0" smtClean="0"/>
              <a:t>GO Enrichment Analysis</a:t>
            </a:r>
            <a:endParaRPr lang="en-US" dirty="0"/>
          </a:p>
        </p:txBody>
      </p:sp>
      <p:sp>
        <p:nvSpPr>
          <p:cNvPr id="7" name="Rectangle 6"/>
          <p:cNvSpPr/>
          <p:nvPr/>
        </p:nvSpPr>
        <p:spPr>
          <a:xfrm>
            <a:off x="724180" y="976598"/>
            <a:ext cx="2192908" cy="738664"/>
          </a:xfrm>
          <a:prstGeom prst="rect">
            <a:avLst/>
          </a:prstGeom>
        </p:spPr>
        <p:txBody>
          <a:bodyPr wrap="none">
            <a:spAutoFit/>
          </a:bodyPr>
          <a:lstStyle/>
          <a:p>
            <a:pPr marL="285750" indent="-285750">
              <a:buFont typeface="Arial" charset="0"/>
              <a:buChar char="•"/>
            </a:pPr>
            <a:r>
              <a:rPr lang="en-US" altLang="zh-CN" sz="2200" dirty="0"/>
              <a:t>Gene</a:t>
            </a:r>
            <a:r>
              <a:rPr lang="zh-CN" altLang="en-US" sz="2200" dirty="0"/>
              <a:t> </a:t>
            </a:r>
            <a:r>
              <a:rPr lang="en-US" altLang="zh-CN" sz="2200" dirty="0" smtClean="0"/>
              <a:t>Ontology</a:t>
            </a:r>
            <a:endParaRPr lang="en-US" altLang="zh-CN" sz="2200" dirty="0"/>
          </a:p>
          <a:p>
            <a:pPr marL="285750" indent="-285750">
              <a:buFont typeface="Arial" charset="0"/>
              <a:buChar char="•"/>
            </a:pPr>
            <a:endParaRPr lang="en-US" altLang="zh-CN" sz="2000" dirty="0" smtClean="0"/>
          </a:p>
        </p:txBody>
      </p:sp>
      <p:pic>
        <p:nvPicPr>
          <p:cNvPr id="8" name="Picture 7" descr="UNCC_Logo_4c.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cxnSp>
        <p:nvCxnSpPr>
          <p:cNvPr id="10" name="Straight Connector 9"/>
          <p:cNvCxnSpPr/>
          <p:nvPr/>
        </p:nvCxnSpPr>
        <p:spPr>
          <a:xfrm>
            <a:off x="838200" y="5592193"/>
            <a:ext cx="8981661" cy="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968840" y="5592193"/>
            <a:ext cx="1243803" cy="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p:cNvPicPr>
          <p:nvPr/>
        </p:nvPicPr>
        <p:blipFill>
          <a:blip r:embed="rId4">
            <a:extLst>
              <a:ext uri="{28A0092B-C50C-407E-A947-70E740481C1C}">
                <a14:useLocalDpi xmlns:a14="http://schemas.microsoft.com/office/drawing/2010/main" val="0"/>
              </a:ext>
            </a:extLst>
          </a:blip>
          <a:stretch>
            <a:fillRect/>
          </a:stretch>
        </p:blipFill>
        <p:spPr>
          <a:xfrm>
            <a:off x="804334" y="1345930"/>
            <a:ext cx="10972800" cy="4233672"/>
          </a:xfrm>
          <a:prstGeom prst="rect">
            <a:avLst/>
          </a:prstGeom>
          <a:ln>
            <a:noFill/>
          </a:ln>
        </p:spPr>
      </p:pic>
      <p:sp>
        <p:nvSpPr>
          <p:cNvPr id="21" name="TextBox 20"/>
          <p:cNvSpPr txBox="1"/>
          <p:nvPr/>
        </p:nvSpPr>
        <p:spPr>
          <a:xfrm>
            <a:off x="4392145" y="5592193"/>
            <a:ext cx="1873770" cy="338554"/>
          </a:xfrm>
          <a:prstGeom prst="rect">
            <a:avLst/>
          </a:prstGeom>
          <a:noFill/>
        </p:spPr>
        <p:txBody>
          <a:bodyPr wrap="square" rtlCol="0">
            <a:spAutoFit/>
          </a:bodyPr>
          <a:lstStyle/>
          <a:p>
            <a:r>
              <a:rPr lang="en-US" altLang="zh-CN" sz="1600" dirty="0" smtClean="0"/>
              <a:t>Biological process</a:t>
            </a:r>
            <a:endParaRPr lang="en-US" sz="1600" dirty="0"/>
          </a:p>
        </p:txBody>
      </p:sp>
      <p:sp>
        <p:nvSpPr>
          <p:cNvPr id="22" name="TextBox 21"/>
          <p:cNvSpPr txBox="1"/>
          <p:nvPr/>
        </p:nvSpPr>
        <p:spPr>
          <a:xfrm>
            <a:off x="9829692" y="5589382"/>
            <a:ext cx="1843789" cy="338554"/>
          </a:xfrm>
          <a:prstGeom prst="rect">
            <a:avLst/>
          </a:prstGeom>
          <a:noFill/>
        </p:spPr>
        <p:txBody>
          <a:bodyPr wrap="square" rtlCol="0">
            <a:spAutoFit/>
          </a:bodyPr>
          <a:lstStyle/>
          <a:p>
            <a:r>
              <a:rPr lang="en-US" altLang="zh-CN" sz="1600" smtClean="0"/>
              <a:t>Molecular function</a:t>
            </a:r>
            <a:endParaRPr lang="en-US" sz="1600" dirty="0"/>
          </a:p>
        </p:txBody>
      </p:sp>
      <p:sp>
        <p:nvSpPr>
          <p:cNvPr id="3" name="Rectangle 2"/>
          <p:cNvSpPr/>
          <p:nvPr/>
        </p:nvSpPr>
        <p:spPr>
          <a:xfrm>
            <a:off x="5225027" y="6487633"/>
            <a:ext cx="7510670" cy="400110"/>
          </a:xfrm>
          <a:prstGeom prst="rect">
            <a:avLst/>
          </a:prstGeom>
        </p:spPr>
        <p:txBody>
          <a:bodyPr wrap="square">
            <a:spAutoFit/>
          </a:bodyPr>
          <a:lstStyle/>
          <a:p>
            <a:r>
              <a:rPr lang="en-US" sz="1000" dirty="0">
                <a:solidFill>
                  <a:srgbClr val="333333"/>
                </a:solidFill>
                <a:latin typeface="Times New Roman" charset="0"/>
                <a:ea typeface="Times New Roman" charset="0"/>
                <a:cs typeface="Times New Roman" charset="0"/>
              </a:rPr>
              <a:t>Carbon S, Ireland A, </a:t>
            </a:r>
            <a:r>
              <a:rPr lang="en-US" sz="1000" dirty="0" err="1">
                <a:solidFill>
                  <a:srgbClr val="333333"/>
                </a:solidFill>
                <a:latin typeface="Times New Roman" charset="0"/>
                <a:ea typeface="Times New Roman" charset="0"/>
                <a:cs typeface="Times New Roman" charset="0"/>
              </a:rPr>
              <a:t>Mungall</a:t>
            </a:r>
            <a:r>
              <a:rPr lang="en-US" sz="1000" dirty="0">
                <a:solidFill>
                  <a:srgbClr val="333333"/>
                </a:solidFill>
                <a:latin typeface="Times New Roman" charset="0"/>
                <a:ea typeface="Times New Roman" charset="0"/>
                <a:cs typeface="Times New Roman" charset="0"/>
              </a:rPr>
              <a:t> CJ, Shu S, Marshall B, Lewis S, </a:t>
            </a:r>
            <a:r>
              <a:rPr lang="en-US" sz="1000" dirty="0" err="1">
                <a:solidFill>
                  <a:srgbClr val="333333"/>
                </a:solidFill>
                <a:latin typeface="Times New Roman" charset="0"/>
                <a:ea typeface="Times New Roman" charset="0"/>
                <a:cs typeface="Times New Roman" charset="0"/>
              </a:rPr>
              <a:t>AmiGO</a:t>
            </a:r>
            <a:r>
              <a:rPr lang="en-US" sz="1000" dirty="0">
                <a:solidFill>
                  <a:srgbClr val="333333"/>
                </a:solidFill>
                <a:latin typeface="Times New Roman" charset="0"/>
                <a:ea typeface="Times New Roman" charset="0"/>
                <a:cs typeface="Times New Roman" charset="0"/>
              </a:rPr>
              <a:t> Hub, Web Presence Working Group. </a:t>
            </a:r>
            <a:r>
              <a:rPr lang="en-US" sz="1000" dirty="0" err="1">
                <a:solidFill>
                  <a:srgbClr val="333333"/>
                </a:solidFill>
                <a:latin typeface="Times New Roman" charset="0"/>
                <a:ea typeface="Times New Roman" charset="0"/>
                <a:cs typeface="Times New Roman" charset="0"/>
              </a:rPr>
              <a:t>AmiGO</a:t>
            </a:r>
            <a:r>
              <a:rPr lang="en-US" sz="1000" dirty="0">
                <a:solidFill>
                  <a:srgbClr val="333333"/>
                </a:solidFill>
                <a:latin typeface="Times New Roman" charset="0"/>
                <a:ea typeface="Times New Roman" charset="0"/>
                <a:cs typeface="Times New Roman" charset="0"/>
              </a:rPr>
              <a:t>: online access to ontology and annotation data. Bioinformatics. Jan 2009;25(2):288-9.</a:t>
            </a:r>
            <a:endParaRPr lang="en-US" sz="1000" dirty="0">
              <a:latin typeface="Times New Roman" charset="0"/>
              <a:ea typeface="Times New Roman" charset="0"/>
              <a:cs typeface="Times New Roman" charset="0"/>
            </a:endParaRPr>
          </a:p>
        </p:txBody>
      </p:sp>
      <p:sp>
        <p:nvSpPr>
          <p:cNvPr id="5" name="Parallelogram 4"/>
          <p:cNvSpPr/>
          <p:nvPr/>
        </p:nvSpPr>
        <p:spPr>
          <a:xfrm>
            <a:off x="639516" y="3496962"/>
            <a:ext cx="3898618" cy="1756678"/>
          </a:xfrm>
          <a:prstGeom prst="parallelogram">
            <a:avLst>
              <a:gd name="adj" fmla="val 57367"/>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a:off x="3670584" y="3521801"/>
            <a:ext cx="3441416" cy="1756678"/>
          </a:xfrm>
          <a:prstGeom prst="parallelogram">
            <a:avLst>
              <a:gd name="adj" fmla="val 57367"/>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p:nvSpPr>
        <p:spPr>
          <a:xfrm>
            <a:off x="6388276" y="3521801"/>
            <a:ext cx="1197857" cy="1756678"/>
          </a:xfrm>
          <a:prstGeom prst="parallelogram">
            <a:avLst>
              <a:gd name="adj" fmla="val 82458"/>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a:off x="6845476" y="3505036"/>
            <a:ext cx="1773590" cy="1756678"/>
          </a:xfrm>
          <a:prstGeom prst="parallelogram">
            <a:avLst>
              <a:gd name="adj" fmla="val 57367"/>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p:cNvSpPr/>
          <p:nvPr/>
        </p:nvSpPr>
        <p:spPr>
          <a:xfrm>
            <a:off x="7859011" y="3487934"/>
            <a:ext cx="1217255" cy="1773779"/>
          </a:xfrm>
          <a:prstGeom prst="parallelogram">
            <a:avLst>
              <a:gd name="adj" fmla="val 88500"/>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a:off x="8434740" y="3504870"/>
            <a:ext cx="1217255" cy="1773779"/>
          </a:xfrm>
          <a:prstGeom prst="parallelogram">
            <a:avLst>
              <a:gd name="adj" fmla="val 88500"/>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18"/>
          <p:cNvSpPr/>
          <p:nvPr/>
        </p:nvSpPr>
        <p:spPr>
          <a:xfrm>
            <a:off x="8891938" y="3471007"/>
            <a:ext cx="1843795" cy="1773779"/>
          </a:xfrm>
          <a:prstGeom prst="parallelogram">
            <a:avLst>
              <a:gd name="adj" fmla="val 60277"/>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p:cNvSpPr/>
          <p:nvPr/>
        </p:nvSpPr>
        <p:spPr>
          <a:xfrm>
            <a:off x="9763024" y="3487934"/>
            <a:ext cx="1700843" cy="1773779"/>
          </a:xfrm>
          <a:prstGeom prst="parallelogram">
            <a:avLst>
              <a:gd name="adj" fmla="val 64259"/>
            </a:avLst>
          </a:prstGeom>
          <a:noFill/>
          <a:ln w="25400">
            <a:solidFill>
              <a:srgbClr val="0432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43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a:t>
            </a:r>
            <a:endParaRPr lang="en-US" dirty="0"/>
          </a:p>
        </p:txBody>
      </p:sp>
      <p:sp>
        <p:nvSpPr>
          <p:cNvPr id="3" name="Content Placeholder 2"/>
          <p:cNvSpPr>
            <a:spLocks noGrp="1"/>
          </p:cNvSpPr>
          <p:nvPr>
            <p:ph idx="1"/>
          </p:nvPr>
        </p:nvSpPr>
        <p:spPr>
          <a:xfrm>
            <a:off x="838200" y="1825624"/>
            <a:ext cx="10750826" cy="4754079"/>
          </a:xfrm>
        </p:spPr>
        <p:txBody>
          <a:bodyPr>
            <a:normAutofit fontScale="70000" lnSpcReduction="20000"/>
          </a:bodyPr>
          <a:lstStyle/>
          <a:p>
            <a:pPr>
              <a:lnSpc>
                <a:spcPct val="170000"/>
              </a:lnSpc>
            </a:pPr>
            <a:r>
              <a:rPr lang="en-US" dirty="0" smtClean="0"/>
              <a:t>We developed a workflow that incorporates models for studying the </a:t>
            </a:r>
            <a:r>
              <a:rPr lang="en-US" dirty="0"/>
              <a:t>main effect and pair-wise epistasis </a:t>
            </a:r>
            <a:r>
              <a:rPr lang="en-US" dirty="0" smtClean="0"/>
              <a:t>analysis.</a:t>
            </a:r>
          </a:p>
          <a:p>
            <a:pPr>
              <a:lnSpc>
                <a:spcPct val="170000"/>
              </a:lnSpc>
            </a:pPr>
            <a:r>
              <a:rPr lang="en-US" dirty="0"/>
              <a:t>A new method,</a:t>
            </a:r>
            <a:r>
              <a:rPr lang="zh-CN" altLang="en-US" dirty="0"/>
              <a:t> </a:t>
            </a:r>
            <a:r>
              <a:rPr lang="en-US" dirty="0"/>
              <a:t>empirical Bayesian elastic net method (EBEN), was used to solve this model, which</a:t>
            </a:r>
            <a:r>
              <a:rPr lang="zh-CN" altLang="en-US" dirty="0"/>
              <a:t> </a:t>
            </a:r>
            <a:r>
              <a:rPr lang="en-US" dirty="0"/>
              <a:t>has been demonstrated to efficiently select signi</a:t>
            </a:r>
            <a:r>
              <a:rPr lang="en-US" altLang="zh-CN" dirty="0"/>
              <a:t>fi</a:t>
            </a:r>
            <a:r>
              <a:rPr lang="en-US" dirty="0"/>
              <a:t>cant features in </a:t>
            </a:r>
            <a:r>
              <a:rPr lang="en-US" dirty="0" smtClean="0"/>
              <a:t>(</a:t>
            </a:r>
            <a:r>
              <a:rPr lang="en-US" dirty="0" err="1" smtClean="0"/>
              <a:t>epi</a:t>
            </a:r>
            <a:r>
              <a:rPr lang="en-US" dirty="0" smtClean="0"/>
              <a:t>-)genomic datasets.</a:t>
            </a:r>
          </a:p>
          <a:p>
            <a:pPr>
              <a:lnSpc>
                <a:spcPct val="170000"/>
              </a:lnSpc>
            </a:pPr>
            <a:r>
              <a:rPr lang="en-US" dirty="0" smtClean="0"/>
              <a:t>We </a:t>
            </a:r>
            <a:r>
              <a:rPr lang="en-US" dirty="0"/>
              <a:t>used </a:t>
            </a:r>
            <a:r>
              <a:rPr lang="en-US" dirty="0" err="1" smtClean="0"/>
              <a:t>miRNA</a:t>
            </a:r>
            <a:r>
              <a:rPr lang="en-US" dirty="0" smtClean="0"/>
              <a:t> expression data and pathological stages </a:t>
            </a:r>
            <a:r>
              <a:rPr lang="en-US" dirty="0"/>
              <a:t>in </a:t>
            </a:r>
            <a:r>
              <a:rPr lang="en-US" dirty="0" smtClean="0"/>
              <a:t>colon </a:t>
            </a:r>
            <a:r>
              <a:rPr lang="en-US" dirty="0"/>
              <a:t>cancer</a:t>
            </a:r>
            <a:r>
              <a:rPr lang="en-US" dirty="0" smtClean="0"/>
              <a:t>, however, </a:t>
            </a:r>
            <a:r>
              <a:rPr lang="en-US" dirty="0"/>
              <a:t>this </a:t>
            </a:r>
            <a:r>
              <a:rPr lang="en-US" dirty="0" smtClean="0"/>
              <a:t>workflow can </a:t>
            </a:r>
            <a:r>
              <a:rPr lang="en-US" dirty="0"/>
              <a:t>be used to identify </a:t>
            </a:r>
            <a:r>
              <a:rPr lang="en-US" dirty="0" smtClean="0"/>
              <a:t>epistasis in </a:t>
            </a:r>
            <a:r>
              <a:rPr lang="en-US" dirty="0"/>
              <a:t>any </a:t>
            </a:r>
            <a:r>
              <a:rPr lang="en-US" dirty="0" smtClean="0"/>
              <a:t>disease/complex trait with various types of (</a:t>
            </a:r>
            <a:r>
              <a:rPr lang="en-US" dirty="0" err="1" smtClean="0"/>
              <a:t>epi</a:t>
            </a:r>
            <a:r>
              <a:rPr lang="en-US" dirty="0" smtClean="0"/>
              <a:t>-)genomic data.</a:t>
            </a:r>
          </a:p>
          <a:p>
            <a:pPr>
              <a:lnSpc>
                <a:spcPct val="170000"/>
              </a:lnSpc>
            </a:pPr>
            <a:r>
              <a:rPr lang="en-US" dirty="0"/>
              <a:t>Our study provided a reference pipeline for epistasis analysis in future research of biomarker and drug discovery, as well as in prognosis prediction.</a:t>
            </a:r>
          </a:p>
          <a:p>
            <a:pPr>
              <a:lnSpc>
                <a:spcPct val="170000"/>
              </a:lnSpc>
            </a:pPr>
            <a:endParaRPr lang="en-US" dirty="0"/>
          </a:p>
          <a:p>
            <a:pPr>
              <a:lnSpc>
                <a:spcPct val="170000"/>
              </a:lnSpc>
            </a:pPr>
            <a:endParaRPr lang="en-US" dirty="0" smtClean="0"/>
          </a:p>
        </p:txBody>
      </p:sp>
      <p:pic>
        <p:nvPicPr>
          <p:cNvPr id="4" name="Picture 3" descr="UNCC_Logo_4c.jp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Tree>
    <p:extLst>
      <p:ext uri="{BB962C8B-B14F-4D97-AF65-F5344CB8AC3E}">
        <p14:creationId xmlns:p14="http://schemas.microsoft.com/office/powerpoint/2010/main" val="12788819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1332411" y="414461"/>
            <a:ext cx="9133115" cy="1181554"/>
          </a:xfrm>
        </p:spPr>
        <p:txBody>
          <a:bodyPr/>
          <a:lstStyle/>
          <a:p>
            <a:pPr algn="ctr"/>
            <a:r>
              <a:rPr lang="en-US" altLang="en-US"/>
              <a:t>Future Work</a:t>
            </a:r>
          </a:p>
        </p:txBody>
      </p:sp>
      <p:sp>
        <p:nvSpPr>
          <p:cNvPr id="3" name="Content Placeholder 2"/>
          <p:cNvSpPr>
            <a:spLocks noGrp="1"/>
          </p:cNvSpPr>
          <p:nvPr>
            <p:ph idx="1"/>
          </p:nvPr>
        </p:nvSpPr>
        <p:spPr>
          <a:xfrm>
            <a:off x="1332411" y="1800513"/>
            <a:ext cx="9701981" cy="4351338"/>
          </a:xfrm>
        </p:spPr>
        <p:txBody>
          <a:bodyPr rtlCol="0">
            <a:normAutofit/>
          </a:bodyPr>
          <a:lstStyle/>
          <a:p>
            <a:pPr>
              <a:lnSpc>
                <a:spcPct val="150000"/>
              </a:lnSpc>
              <a:buClr>
                <a:schemeClr val="tx1">
                  <a:lumMod val="75000"/>
                  <a:lumOff val="25000"/>
                </a:schemeClr>
              </a:buClr>
              <a:buFont typeface="Arial" pitchFamily="34" charset="0"/>
              <a:buChar char="•"/>
              <a:defRPr/>
            </a:pPr>
            <a:r>
              <a:rPr lang="en-US" sz="2400" dirty="0">
                <a:solidFill>
                  <a:schemeClr val="tx1">
                    <a:lumMod val="75000"/>
                    <a:lumOff val="25000"/>
                  </a:schemeClr>
                </a:solidFill>
              </a:rPr>
              <a:t>Include </a:t>
            </a:r>
            <a:r>
              <a:rPr lang="en-US" sz="2400" dirty="0" smtClean="0">
                <a:solidFill>
                  <a:schemeClr val="tx1">
                    <a:lumMod val="75000"/>
                    <a:lumOff val="25000"/>
                  </a:schemeClr>
                </a:solidFill>
              </a:rPr>
              <a:t>genetic variation (e.g. SNPs) </a:t>
            </a:r>
            <a:r>
              <a:rPr lang="en-US" sz="2400" dirty="0">
                <a:solidFill>
                  <a:schemeClr val="tx1">
                    <a:lumMod val="75000"/>
                    <a:lumOff val="25000"/>
                  </a:schemeClr>
                </a:solidFill>
              </a:rPr>
              <a:t>into our </a:t>
            </a:r>
            <a:r>
              <a:rPr lang="en-US" sz="2400" dirty="0" smtClean="0">
                <a:solidFill>
                  <a:schemeClr val="tx1">
                    <a:lumMod val="75000"/>
                    <a:lumOff val="25000"/>
                  </a:schemeClr>
                </a:solidFill>
              </a:rPr>
              <a:t>full model.</a:t>
            </a:r>
          </a:p>
          <a:p>
            <a:pPr>
              <a:lnSpc>
                <a:spcPct val="150000"/>
              </a:lnSpc>
              <a:buClr>
                <a:schemeClr val="tx1">
                  <a:lumMod val="75000"/>
                  <a:lumOff val="25000"/>
                </a:schemeClr>
              </a:buClr>
              <a:buFont typeface="Arial" pitchFamily="34" charset="0"/>
              <a:buChar char="•"/>
              <a:defRPr/>
            </a:pPr>
            <a:r>
              <a:rPr lang="en-US" sz="2400" dirty="0" smtClean="0">
                <a:solidFill>
                  <a:schemeClr val="tx1">
                    <a:lumMod val="75000"/>
                    <a:lumOff val="25000"/>
                  </a:schemeClr>
                </a:solidFill>
              </a:rPr>
              <a:t>Apply to other datasets/cancers/phenotypes/etc</a:t>
            </a:r>
            <a:r>
              <a:rPr lang="en-US" sz="2400" dirty="0">
                <a:solidFill>
                  <a:schemeClr val="tx1">
                    <a:lumMod val="75000"/>
                    <a:lumOff val="25000"/>
                  </a:schemeClr>
                </a:solidFill>
              </a:rPr>
              <a:t>.</a:t>
            </a:r>
            <a:endParaRPr lang="en-US" sz="2400" dirty="0" smtClean="0">
              <a:solidFill>
                <a:schemeClr val="tx1">
                  <a:lumMod val="75000"/>
                  <a:lumOff val="25000"/>
                </a:schemeClr>
              </a:solidFill>
            </a:endParaRPr>
          </a:p>
          <a:p>
            <a:pPr>
              <a:lnSpc>
                <a:spcPct val="150000"/>
              </a:lnSpc>
              <a:buClr>
                <a:schemeClr val="tx1">
                  <a:lumMod val="75000"/>
                  <a:lumOff val="25000"/>
                </a:schemeClr>
              </a:buClr>
              <a:buFont typeface="Arial" pitchFamily="34" charset="0"/>
              <a:buChar char="•"/>
              <a:defRPr/>
            </a:pPr>
            <a:endParaRPr lang="en-US" sz="2400" dirty="0" smtClean="0">
              <a:solidFill>
                <a:schemeClr val="tx1">
                  <a:lumMod val="75000"/>
                  <a:lumOff val="25000"/>
                </a:schemeClr>
              </a:solidFill>
            </a:endParaRPr>
          </a:p>
          <a:p>
            <a:pPr>
              <a:lnSpc>
                <a:spcPct val="150000"/>
              </a:lnSpc>
              <a:buClr>
                <a:schemeClr val="tx1">
                  <a:lumMod val="75000"/>
                  <a:lumOff val="25000"/>
                </a:schemeClr>
              </a:buClr>
              <a:buFont typeface="Arial" pitchFamily="34" charset="0"/>
              <a:buChar char="•"/>
              <a:defRPr/>
            </a:pPr>
            <a:r>
              <a:rPr lang="en-US" sz="2400" dirty="0" smtClean="0">
                <a:solidFill>
                  <a:schemeClr val="tx1">
                    <a:lumMod val="75000"/>
                    <a:lumOff val="25000"/>
                  </a:schemeClr>
                </a:solidFill>
              </a:rPr>
              <a:t>Develop new method that could include the covariates into the full model.</a:t>
            </a:r>
          </a:p>
          <a:p>
            <a:pPr>
              <a:lnSpc>
                <a:spcPct val="150000"/>
              </a:lnSpc>
              <a:buClr>
                <a:schemeClr val="tx1">
                  <a:lumMod val="75000"/>
                  <a:lumOff val="25000"/>
                </a:schemeClr>
              </a:buClr>
              <a:buFont typeface="Arial" pitchFamily="34" charset="0"/>
              <a:buChar char="•"/>
              <a:defRPr/>
            </a:pPr>
            <a:r>
              <a:rPr lang="en-US" sz="2400" dirty="0" smtClean="0">
                <a:solidFill>
                  <a:schemeClr val="tx1">
                    <a:lumMod val="75000"/>
                    <a:lumOff val="25000"/>
                  </a:schemeClr>
                </a:solidFill>
              </a:rPr>
              <a:t>Explore other </a:t>
            </a:r>
            <a:r>
              <a:rPr lang="en-US" sz="2400" dirty="0" err="1" smtClean="0">
                <a:solidFill>
                  <a:schemeClr val="tx1">
                    <a:lumMod val="75000"/>
                    <a:lumOff val="25000"/>
                  </a:schemeClr>
                </a:solidFill>
              </a:rPr>
              <a:t>epistatic</a:t>
            </a:r>
            <a:r>
              <a:rPr lang="en-US" sz="2400" dirty="0" smtClean="0">
                <a:solidFill>
                  <a:schemeClr val="tx1">
                    <a:lumMod val="75000"/>
                    <a:lumOff val="25000"/>
                  </a:schemeClr>
                </a:solidFill>
              </a:rPr>
              <a:t> models and compare with EBEN.</a:t>
            </a:r>
          </a:p>
          <a:p>
            <a:pPr>
              <a:lnSpc>
                <a:spcPct val="150000"/>
              </a:lnSpc>
              <a:buClr>
                <a:schemeClr val="tx1">
                  <a:lumMod val="75000"/>
                  <a:lumOff val="25000"/>
                </a:schemeClr>
              </a:buClr>
              <a:buFont typeface="Arial" pitchFamily="34" charset="0"/>
              <a:buChar char="•"/>
              <a:defRPr/>
            </a:pPr>
            <a:endParaRPr lang="en-US" sz="2400"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Calisto MT" charset="0"/>
                <a:ea typeface="ＭＳ Ｐゴシック" charset="-128"/>
              </a:defRPr>
            </a:lvl1pPr>
            <a:lvl2pPr marL="742950" indent="-285750" eaLnBrk="0" hangingPunct="0">
              <a:defRPr sz="2400">
                <a:solidFill>
                  <a:schemeClr val="tx1"/>
                </a:solidFill>
                <a:latin typeface="Calisto MT" charset="0"/>
                <a:ea typeface="ＭＳ Ｐゴシック" charset="-128"/>
              </a:defRPr>
            </a:lvl2pPr>
            <a:lvl3pPr marL="1143000" indent="-228600" eaLnBrk="0" hangingPunct="0">
              <a:defRPr sz="2400">
                <a:solidFill>
                  <a:schemeClr val="tx1"/>
                </a:solidFill>
                <a:latin typeface="Calisto MT" charset="0"/>
                <a:ea typeface="ＭＳ Ｐゴシック" charset="-128"/>
              </a:defRPr>
            </a:lvl3pPr>
            <a:lvl4pPr marL="1600200" indent="-228600" eaLnBrk="0" hangingPunct="0">
              <a:defRPr sz="2400">
                <a:solidFill>
                  <a:schemeClr val="tx1"/>
                </a:solidFill>
                <a:latin typeface="Calisto MT" charset="0"/>
                <a:ea typeface="ＭＳ Ｐゴシック" charset="-128"/>
              </a:defRPr>
            </a:lvl4pPr>
            <a:lvl5pPr marL="2057400" indent="-228600" eaLnBrk="0" hangingPunct="0">
              <a:defRPr sz="2400">
                <a:solidFill>
                  <a:schemeClr val="tx1"/>
                </a:solidFill>
                <a:latin typeface="Calisto MT" charset="0"/>
                <a:ea typeface="ＭＳ Ｐゴシック" charset="-128"/>
              </a:defRPr>
            </a:lvl5pPr>
            <a:lvl6pPr marL="2514600" indent="-228600" eaLnBrk="0" fontAlgn="base" hangingPunct="0">
              <a:spcBef>
                <a:spcPct val="0"/>
              </a:spcBef>
              <a:spcAft>
                <a:spcPct val="0"/>
              </a:spcAft>
              <a:defRPr sz="2400">
                <a:solidFill>
                  <a:schemeClr val="tx1"/>
                </a:solidFill>
                <a:latin typeface="Calisto MT" charset="0"/>
                <a:ea typeface="ＭＳ Ｐゴシック" charset="-128"/>
              </a:defRPr>
            </a:lvl6pPr>
            <a:lvl7pPr marL="2971800" indent="-228600" eaLnBrk="0" fontAlgn="base" hangingPunct="0">
              <a:spcBef>
                <a:spcPct val="0"/>
              </a:spcBef>
              <a:spcAft>
                <a:spcPct val="0"/>
              </a:spcAft>
              <a:defRPr sz="2400">
                <a:solidFill>
                  <a:schemeClr val="tx1"/>
                </a:solidFill>
                <a:latin typeface="Calisto MT" charset="0"/>
                <a:ea typeface="ＭＳ Ｐゴシック" charset="-128"/>
              </a:defRPr>
            </a:lvl7pPr>
            <a:lvl8pPr marL="3429000" indent="-228600" eaLnBrk="0" fontAlgn="base" hangingPunct="0">
              <a:spcBef>
                <a:spcPct val="0"/>
              </a:spcBef>
              <a:spcAft>
                <a:spcPct val="0"/>
              </a:spcAft>
              <a:defRPr sz="2400">
                <a:solidFill>
                  <a:schemeClr val="tx1"/>
                </a:solidFill>
                <a:latin typeface="Calisto MT" charset="0"/>
                <a:ea typeface="ＭＳ Ｐゴシック" charset="-128"/>
              </a:defRPr>
            </a:lvl8pPr>
            <a:lvl9pPr marL="3886200" indent="-228600" eaLnBrk="0" fontAlgn="base" hangingPunct="0">
              <a:spcBef>
                <a:spcPct val="0"/>
              </a:spcBef>
              <a:spcAft>
                <a:spcPct val="0"/>
              </a:spcAft>
              <a:defRPr sz="2400">
                <a:solidFill>
                  <a:schemeClr val="tx1"/>
                </a:solidFill>
                <a:latin typeface="Calisto MT" charset="0"/>
                <a:ea typeface="ＭＳ Ｐゴシック" charset="-128"/>
              </a:defRPr>
            </a:lvl9pPr>
          </a:lstStyle>
          <a:p>
            <a:pPr eaLnBrk="1" hangingPunct="1"/>
            <a:fld id="{F07EBC17-88B9-9E41-924F-558D52232B82}" type="slidenum">
              <a:rPr lang="en-US" altLang="en-US" sz="1200">
                <a:solidFill>
                  <a:srgbClr val="898989"/>
                </a:solidFill>
              </a:rPr>
              <a:pPr eaLnBrk="1" hangingPunct="1"/>
              <a:t>17</a:t>
            </a:fld>
            <a:endParaRPr lang="en-US" altLang="en-US" sz="1200">
              <a:solidFill>
                <a:srgbClr val="898989"/>
              </a:solidFill>
            </a:endParaRPr>
          </a:p>
        </p:txBody>
      </p:sp>
      <p:pic>
        <p:nvPicPr>
          <p:cNvPr id="6" name="Picture 5" descr="UNCC_Logo_4c.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Tree>
    <p:extLst>
      <p:ext uri="{BB962C8B-B14F-4D97-AF65-F5344CB8AC3E}">
        <p14:creationId xmlns:p14="http://schemas.microsoft.com/office/powerpoint/2010/main" val="1581684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4"/>
          <p:cNvSpPr>
            <a:spLocks noGrp="1"/>
          </p:cNvSpPr>
          <p:nvPr>
            <p:ph type="title"/>
          </p:nvPr>
        </p:nvSpPr>
        <p:spPr>
          <a:xfrm>
            <a:off x="1981200" y="80963"/>
            <a:ext cx="8229600" cy="1143000"/>
          </a:xfrm>
        </p:spPr>
        <p:txBody>
          <a:bodyPr/>
          <a:lstStyle/>
          <a:p>
            <a:pPr algn="ctr"/>
            <a:r>
              <a:rPr lang="en-US" altLang="en-US" dirty="0"/>
              <a:t>Acknowledgements</a:t>
            </a:r>
          </a:p>
        </p:txBody>
      </p:sp>
      <p:sp>
        <p:nvSpPr>
          <p:cNvPr id="32770" name="Content Placeholder 5"/>
          <p:cNvSpPr>
            <a:spLocks noGrp="1"/>
          </p:cNvSpPr>
          <p:nvPr>
            <p:ph idx="1"/>
          </p:nvPr>
        </p:nvSpPr>
        <p:spPr>
          <a:xfrm>
            <a:off x="317112" y="1223963"/>
            <a:ext cx="4848677" cy="4975679"/>
          </a:xfrm>
        </p:spPr>
        <p:txBody>
          <a:bodyPr>
            <a:normAutofit fontScale="92500" lnSpcReduction="10000"/>
          </a:bodyPr>
          <a:lstStyle/>
          <a:p>
            <a:pPr>
              <a:lnSpc>
                <a:spcPct val="100000"/>
              </a:lnSpc>
            </a:pPr>
            <a:r>
              <a:rPr lang="en-US" altLang="en-US" sz="2400" b="1" dirty="0"/>
              <a:t>Shi Lab Members</a:t>
            </a:r>
          </a:p>
          <a:p>
            <a:pPr>
              <a:lnSpc>
                <a:spcPct val="100000"/>
              </a:lnSpc>
            </a:pPr>
            <a:r>
              <a:rPr lang="en-US" altLang="en-US" sz="2400" dirty="0"/>
              <a:t>Post-Doc</a:t>
            </a:r>
          </a:p>
          <a:p>
            <a:pPr lvl="1">
              <a:lnSpc>
                <a:spcPct val="100000"/>
              </a:lnSpc>
            </a:pPr>
            <a:r>
              <a:rPr lang="en-US" altLang="en-US" sz="2000" b="1" dirty="0" err="1"/>
              <a:t>Jia</a:t>
            </a:r>
            <a:r>
              <a:rPr lang="en-US" altLang="en-US" sz="2000" b="1" dirty="0"/>
              <a:t> Wen</a:t>
            </a:r>
          </a:p>
          <a:p>
            <a:pPr>
              <a:lnSpc>
                <a:spcPct val="100000"/>
              </a:lnSpc>
            </a:pPr>
            <a:r>
              <a:rPr lang="en-US" altLang="en-US" sz="2400" dirty="0"/>
              <a:t>PhD Students</a:t>
            </a:r>
          </a:p>
          <a:p>
            <a:pPr lvl="1">
              <a:lnSpc>
                <a:spcPct val="100000"/>
              </a:lnSpc>
            </a:pPr>
            <a:r>
              <a:rPr lang="en-US" altLang="en-US" sz="2000" b="1" dirty="0" err="1" smtClean="0"/>
              <a:t>Benika</a:t>
            </a:r>
            <a:r>
              <a:rPr lang="en-US" altLang="en-US" sz="2000" b="1" dirty="0" smtClean="0"/>
              <a:t> </a:t>
            </a:r>
            <a:r>
              <a:rPr lang="en-US" altLang="en-US" sz="2000" b="1" dirty="0"/>
              <a:t>Hall</a:t>
            </a:r>
          </a:p>
          <a:p>
            <a:pPr lvl="1">
              <a:lnSpc>
                <a:spcPct val="100000"/>
              </a:lnSpc>
              <a:spcBef>
                <a:spcPct val="0"/>
              </a:spcBef>
            </a:pPr>
            <a:r>
              <a:rPr lang="en-US" altLang="en-US" sz="2000" b="1" dirty="0"/>
              <a:t>Andrew </a:t>
            </a:r>
            <a:r>
              <a:rPr lang="en-US" altLang="en-US" sz="2000" b="1" dirty="0" err="1"/>
              <a:t>Quitadamo</a:t>
            </a:r>
            <a:endParaRPr lang="en-US" altLang="en-US" sz="2000" b="1" dirty="0"/>
          </a:p>
          <a:p>
            <a:pPr>
              <a:lnSpc>
                <a:spcPct val="100000"/>
              </a:lnSpc>
            </a:pPr>
            <a:r>
              <a:rPr lang="en-US" altLang="en-US" sz="2400" dirty="0"/>
              <a:t>PSM Students</a:t>
            </a:r>
          </a:p>
          <a:p>
            <a:pPr lvl="1">
              <a:lnSpc>
                <a:spcPct val="100000"/>
              </a:lnSpc>
            </a:pPr>
            <a:r>
              <a:rPr lang="sk-SK" altLang="en-US" sz="2000" dirty="0" err="1"/>
              <a:t>Dahlia</a:t>
            </a:r>
            <a:r>
              <a:rPr lang="sk-SK" altLang="en-US" sz="2000" dirty="0"/>
              <a:t> </a:t>
            </a:r>
            <a:r>
              <a:rPr lang="sk-SK" altLang="en-US" sz="2000" dirty="0" err="1"/>
              <a:t>Shvets</a:t>
            </a:r>
            <a:endParaRPr lang="en-US" altLang="en-US" sz="2000" dirty="0"/>
          </a:p>
          <a:p>
            <a:pPr lvl="1">
              <a:lnSpc>
                <a:spcPct val="100000"/>
              </a:lnSpc>
            </a:pPr>
            <a:r>
              <a:rPr lang="fi-FI" altLang="en-US" sz="2000" dirty="0" err="1"/>
              <a:t>Heena</a:t>
            </a:r>
            <a:r>
              <a:rPr lang="fi-FI" altLang="en-US" sz="2000" dirty="0"/>
              <a:t> </a:t>
            </a:r>
            <a:r>
              <a:rPr lang="fi-FI" altLang="en-US" sz="2000" dirty="0" err="1"/>
              <a:t>Desai</a:t>
            </a:r>
            <a:endParaRPr lang="fi-FI" altLang="en-US" sz="2000" dirty="0"/>
          </a:p>
          <a:p>
            <a:pPr lvl="1">
              <a:lnSpc>
                <a:spcPct val="100000"/>
              </a:lnSpc>
            </a:pPr>
            <a:r>
              <a:rPr lang="sk-SK" altLang="en-US" sz="2000" dirty="0" err="1"/>
              <a:t>Sasan</a:t>
            </a:r>
            <a:r>
              <a:rPr lang="sk-SK" altLang="en-US" sz="2000" dirty="0"/>
              <a:t> </a:t>
            </a:r>
            <a:r>
              <a:rPr lang="sk-SK" altLang="en-US" sz="2000" dirty="0" err="1" smtClean="0"/>
              <a:t>Najar</a:t>
            </a:r>
            <a:endParaRPr lang="sk-SK" altLang="en-US" sz="2000" dirty="0"/>
          </a:p>
          <a:p>
            <a:pPr lvl="1">
              <a:lnSpc>
                <a:spcPct val="100000"/>
              </a:lnSpc>
            </a:pPr>
            <a:r>
              <a:rPr lang="en-US" altLang="zh-CN" sz="2000" dirty="0" smtClean="0"/>
              <a:t>Lei</a:t>
            </a:r>
            <a:r>
              <a:rPr lang="zh-CN" altLang="en-US" sz="2000" dirty="0" smtClean="0"/>
              <a:t> </a:t>
            </a:r>
            <a:r>
              <a:rPr lang="en-US" altLang="zh-CN" sz="2000" dirty="0" err="1" smtClean="0"/>
              <a:t>Xu</a:t>
            </a:r>
            <a:endParaRPr lang="en-US" altLang="zh-CN" sz="2000" dirty="0" smtClean="0"/>
          </a:p>
          <a:p>
            <a:pPr lvl="1">
              <a:lnSpc>
                <a:spcPct val="100000"/>
              </a:lnSpc>
            </a:pPr>
            <a:r>
              <a:rPr lang="en-US" altLang="en-US" sz="2000" dirty="0" err="1" smtClean="0"/>
              <a:t>Conor</a:t>
            </a:r>
            <a:r>
              <a:rPr lang="en-US" altLang="en-US" sz="2000" dirty="0" smtClean="0"/>
              <a:t> </a:t>
            </a:r>
            <a:r>
              <a:rPr lang="pl-PL" altLang="en-US" sz="2000" dirty="0" err="1" smtClean="0"/>
              <a:t>Nodzak</a:t>
            </a:r>
            <a:endParaRPr lang="pl-PL" altLang="en-US" sz="2000" dirty="0" smtClean="0"/>
          </a:p>
          <a:p>
            <a:pPr>
              <a:lnSpc>
                <a:spcPct val="100000"/>
              </a:lnSpc>
            </a:pPr>
            <a:r>
              <a:rPr lang="en-US" altLang="en-US" sz="2400" dirty="0" smtClean="0"/>
              <a:t>Undergraduate Students</a:t>
            </a:r>
            <a:endParaRPr lang="en-US" altLang="en-US" sz="2400" dirty="0"/>
          </a:p>
          <a:p>
            <a:pPr lvl="1">
              <a:lnSpc>
                <a:spcPct val="100000"/>
              </a:lnSpc>
            </a:pPr>
            <a:r>
              <a:rPr lang="en-US" altLang="en-US" sz="2000" dirty="0"/>
              <a:t>Katherine Jensen (King-Wooten)</a:t>
            </a:r>
            <a:endParaRPr lang="sk-SK" altLang="en-US" sz="2000" dirty="0"/>
          </a:p>
          <a:p>
            <a:pPr lvl="1">
              <a:lnSpc>
                <a:spcPct val="100000"/>
              </a:lnSpc>
            </a:pPr>
            <a:endParaRPr lang="en-US" altLang="en-US" sz="2000" dirty="0"/>
          </a:p>
          <a:p>
            <a:pPr lvl="1">
              <a:lnSpc>
                <a:spcPct val="100000"/>
              </a:lnSpc>
            </a:pPr>
            <a:endParaRPr lang="en-US" altLang="en-US" sz="2000" dirty="0"/>
          </a:p>
          <a:p>
            <a:pPr>
              <a:lnSpc>
                <a:spcPct val="100000"/>
              </a:lnSpc>
            </a:pPr>
            <a:endParaRPr lang="en-US" altLang="en-US" sz="2000" dirty="0"/>
          </a:p>
        </p:txBody>
      </p:sp>
      <p:pic>
        <p:nvPicPr>
          <p:cNvPr id="32776" name="Picture 12" descr="tcga-dp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1471" y="2801135"/>
            <a:ext cx="5190529" cy="5583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lvl1pPr eaLnBrk="0" hangingPunct="0">
              <a:defRPr sz="2400">
                <a:solidFill>
                  <a:schemeClr val="tx1"/>
                </a:solidFill>
                <a:latin typeface="Calisto MT" charset="0"/>
                <a:ea typeface="ＭＳ Ｐゴシック" charset="-128"/>
              </a:defRPr>
            </a:lvl1pPr>
            <a:lvl2pPr marL="742950" indent="-285750" eaLnBrk="0" hangingPunct="0">
              <a:defRPr sz="2400">
                <a:solidFill>
                  <a:schemeClr val="tx1"/>
                </a:solidFill>
                <a:latin typeface="Calisto MT" charset="0"/>
                <a:ea typeface="ＭＳ Ｐゴシック" charset="-128"/>
              </a:defRPr>
            </a:lvl2pPr>
            <a:lvl3pPr marL="1143000" indent="-228600" eaLnBrk="0" hangingPunct="0">
              <a:defRPr sz="2400">
                <a:solidFill>
                  <a:schemeClr val="tx1"/>
                </a:solidFill>
                <a:latin typeface="Calisto MT" charset="0"/>
                <a:ea typeface="ＭＳ Ｐゴシック" charset="-128"/>
              </a:defRPr>
            </a:lvl3pPr>
            <a:lvl4pPr marL="1600200" indent="-228600" eaLnBrk="0" hangingPunct="0">
              <a:defRPr sz="2400">
                <a:solidFill>
                  <a:schemeClr val="tx1"/>
                </a:solidFill>
                <a:latin typeface="Calisto MT" charset="0"/>
                <a:ea typeface="ＭＳ Ｐゴシック" charset="-128"/>
              </a:defRPr>
            </a:lvl4pPr>
            <a:lvl5pPr marL="2057400" indent="-228600" eaLnBrk="0" hangingPunct="0">
              <a:defRPr sz="2400">
                <a:solidFill>
                  <a:schemeClr val="tx1"/>
                </a:solidFill>
                <a:latin typeface="Calisto MT" charset="0"/>
                <a:ea typeface="ＭＳ Ｐゴシック" charset="-128"/>
              </a:defRPr>
            </a:lvl5pPr>
            <a:lvl6pPr marL="2514600" indent="-228600" eaLnBrk="0" fontAlgn="base" hangingPunct="0">
              <a:spcBef>
                <a:spcPct val="0"/>
              </a:spcBef>
              <a:spcAft>
                <a:spcPct val="0"/>
              </a:spcAft>
              <a:defRPr sz="2400">
                <a:solidFill>
                  <a:schemeClr val="tx1"/>
                </a:solidFill>
                <a:latin typeface="Calisto MT" charset="0"/>
                <a:ea typeface="ＭＳ Ｐゴシック" charset="-128"/>
              </a:defRPr>
            </a:lvl6pPr>
            <a:lvl7pPr marL="2971800" indent="-228600" eaLnBrk="0" fontAlgn="base" hangingPunct="0">
              <a:spcBef>
                <a:spcPct val="0"/>
              </a:spcBef>
              <a:spcAft>
                <a:spcPct val="0"/>
              </a:spcAft>
              <a:defRPr sz="2400">
                <a:solidFill>
                  <a:schemeClr val="tx1"/>
                </a:solidFill>
                <a:latin typeface="Calisto MT" charset="0"/>
                <a:ea typeface="ＭＳ Ｐゴシック" charset="-128"/>
              </a:defRPr>
            </a:lvl7pPr>
            <a:lvl8pPr marL="3429000" indent="-228600" eaLnBrk="0" fontAlgn="base" hangingPunct="0">
              <a:spcBef>
                <a:spcPct val="0"/>
              </a:spcBef>
              <a:spcAft>
                <a:spcPct val="0"/>
              </a:spcAft>
              <a:defRPr sz="2400">
                <a:solidFill>
                  <a:schemeClr val="tx1"/>
                </a:solidFill>
                <a:latin typeface="Calisto MT" charset="0"/>
                <a:ea typeface="ＭＳ Ｐゴシック" charset="-128"/>
              </a:defRPr>
            </a:lvl8pPr>
            <a:lvl9pPr marL="3886200" indent="-228600" eaLnBrk="0" fontAlgn="base" hangingPunct="0">
              <a:spcBef>
                <a:spcPct val="0"/>
              </a:spcBef>
              <a:spcAft>
                <a:spcPct val="0"/>
              </a:spcAft>
              <a:defRPr sz="2400">
                <a:solidFill>
                  <a:schemeClr val="tx1"/>
                </a:solidFill>
                <a:latin typeface="Calisto MT" charset="0"/>
                <a:ea typeface="ＭＳ Ｐゴシック" charset="-128"/>
              </a:defRPr>
            </a:lvl9pPr>
          </a:lstStyle>
          <a:p>
            <a:pPr eaLnBrk="1" hangingPunct="1"/>
            <a:fld id="{660E9293-035A-9A44-975A-8CBD64BACDBD}" type="slidenum">
              <a:rPr lang="en-US" altLang="en-US" sz="1200">
                <a:solidFill>
                  <a:srgbClr val="898989"/>
                </a:solidFill>
              </a:rPr>
              <a:pPr eaLnBrk="1" hangingPunct="1"/>
              <a:t>18</a:t>
            </a:fld>
            <a:endParaRPr lang="en-US" altLang="en-US" sz="1200" dirty="0">
              <a:solidFill>
                <a:srgbClr val="898989"/>
              </a:solidFill>
            </a:endParaRPr>
          </a:p>
        </p:txBody>
      </p:sp>
      <p:pic>
        <p:nvPicPr>
          <p:cNvPr id="7" name="Picture 6" descr="NIH.jpg"/>
          <p:cNvPicPr>
            <a:picLocks noChangeAspect="1"/>
          </p:cNvPicPr>
          <p:nvPr/>
        </p:nvPicPr>
        <p:blipFill>
          <a:blip r:embed="rId3"/>
          <a:stretch>
            <a:fillRect/>
          </a:stretch>
        </p:blipFill>
        <p:spPr>
          <a:xfrm>
            <a:off x="7408346" y="4914274"/>
            <a:ext cx="1295400" cy="1295400"/>
          </a:xfrm>
          <a:prstGeom prst="rect">
            <a:avLst/>
          </a:prstGeom>
        </p:spPr>
      </p:pic>
      <p:pic>
        <p:nvPicPr>
          <p:cNvPr id="8" name="Picture 7"/>
          <p:cNvPicPr>
            <a:picLocks noChangeAspect="1"/>
          </p:cNvPicPr>
          <p:nvPr/>
        </p:nvPicPr>
        <p:blipFill>
          <a:blip r:embed="rId4"/>
          <a:stretch>
            <a:fillRect/>
          </a:stretch>
        </p:blipFill>
        <p:spPr>
          <a:xfrm>
            <a:off x="8855853" y="4914274"/>
            <a:ext cx="1290411" cy="1290411"/>
          </a:xfrm>
          <a:prstGeom prst="rect">
            <a:avLst/>
          </a:prstGeom>
        </p:spPr>
      </p:pic>
      <p:pic>
        <p:nvPicPr>
          <p:cNvPr id="9" name="Picture 8" descr="UNCC_Logo_4c.jpg"/>
          <p:cNvPicPr>
            <a:picLocks noChangeAspect="1"/>
          </p:cNvPicPr>
          <p:nvPr/>
        </p:nvPicPr>
        <p:blipFill>
          <a:blip r:embed="rId5"/>
          <a:stretch>
            <a:fillRect/>
          </a:stretch>
        </p:blipFill>
        <p:spPr>
          <a:xfrm>
            <a:off x="7259719" y="3815626"/>
            <a:ext cx="2136903" cy="950922"/>
          </a:xfrm>
          <a:prstGeom prst="rect">
            <a:avLst/>
          </a:prstGeom>
        </p:spPr>
      </p:pic>
      <p:pic>
        <p:nvPicPr>
          <p:cNvPr id="10" name="Picture 9" descr="UNCC_Logo_4c.jp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pic>
        <p:nvPicPr>
          <p:cNvPr id="3" name="Picture 2" descr="DARPA_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2191" y="4964977"/>
            <a:ext cx="1855076" cy="950921"/>
          </a:xfrm>
          <a:prstGeom prst="rect">
            <a:avLst/>
          </a:prstGeom>
        </p:spPr>
      </p:pic>
      <p:pic>
        <p:nvPicPr>
          <p:cNvPr id="4" name="Picture 3" descr="GroupPhoto-ShiLab-May2016.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7770" y="1637889"/>
            <a:ext cx="3556037" cy="3128650"/>
          </a:xfrm>
          <a:prstGeom prst="rect">
            <a:avLst/>
          </a:prstGeom>
        </p:spPr>
      </p:pic>
      <p:pic>
        <p:nvPicPr>
          <p:cNvPr id="5" name="Picture 4" descr="UNC-GA-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2406" y="3744191"/>
            <a:ext cx="2491796" cy="1069811"/>
          </a:xfrm>
          <a:prstGeom prst="rect">
            <a:avLst/>
          </a:prstGeom>
        </p:spPr>
      </p:pic>
      <p:pic>
        <p:nvPicPr>
          <p:cNvPr id="14" name="Picture 13" descr="wellsfargo.jpg"/>
          <p:cNvPicPr>
            <a:picLocks noChangeAspect="1"/>
          </p:cNvPicPr>
          <p:nvPr/>
        </p:nvPicPr>
        <p:blipFill>
          <a:blip r:embed="rId9"/>
          <a:stretch>
            <a:fillRect/>
          </a:stretch>
        </p:blipFill>
        <p:spPr>
          <a:xfrm>
            <a:off x="6115901" y="4964977"/>
            <a:ext cx="1143818" cy="1142942"/>
          </a:xfrm>
          <a:prstGeom prst="rect">
            <a:avLst/>
          </a:prstGeom>
        </p:spPr>
      </p:pic>
    </p:spTree>
    <p:extLst>
      <p:ext uri="{BB962C8B-B14F-4D97-AF65-F5344CB8AC3E}">
        <p14:creationId xmlns:p14="http://schemas.microsoft.com/office/powerpoint/2010/main" val="892105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Outline</a:t>
            </a:r>
            <a:endParaRPr lang="en-US" dirty="0"/>
          </a:p>
        </p:txBody>
      </p:sp>
      <p:pic>
        <p:nvPicPr>
          <p:cNvPr id="4" name="Picture 3" descr="UNCC_Logo_4c.jp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
        <p:nvSpPr>
          <p:cNvPr id="6" name="Content Placeholder 5"/>
          <p:cNvSpPr>
            <a:spLocks noGrp="1"/>
          </p:cNvSpPr>
          <p:nvPr>
            <p:ph idx="1"/>
          </p:nvPr>
        </p:nvSpPr>
        <p:spPr/>
        <p:txBody>
          <a:bodyPr>
            <a:normAutofit fontScale="92500" lnSpcReduction="10000"/>
          </a:bodyPr>
          <a:lstStyle/>
          <a:p>
            <a:r>
              <a:rPr lang="en-US" dirty="0"/>
              <a:t>MicroRNAs </a:t>
            </a:r>
            <a:r>
              <a:rPr lang="en-US" dirty="0" smtClean="0"/>
              <a:t>(</a:t>
            </a:r>
            <a:r>
              <a:rPr lang="en-US" dirty="0" err="1" smtClean="0"/>
              <a:t>MiRNAs</a:t>
            </a:r>
            <a:r>
              <a:rPr lang="en-US" dirty="0" smtClean="0"/>
              <a:t>) and </a:t>
            </a:r>
            <a:r>
              <a:rPr lang="en-US" dirty="0"/>
              <a:t>Colon Cancer</a:t>
            </a:r>
          </a:p>
          <a:p>
            <a:r>
              <a:rPr lang="en-US" dirty="0"/>
              <a:t>Questions and Challenges</a:t>
            </a:r>
          </a:p>
          <a:p>
            <a:pPr lvl="1"/>
            <a:r>
              <a:rPr lang="en-US" dirty="0"/>
              <a:t>How do </a:t>
            </a:r>
            <a:r>
              <a:rPr lang="en-US" dirty="0" smtClean="0"/>
              <a:t>microRNAs </a:t>
            </a:r>
            <a:r>
              <a:rPr lang="en-US" dirty="0"/>
              <a:t>affect the pathological stages of colon </a:t>
            </a:r>
            <a:r>
              <a:rPr lang="en-US" dirty="0" smtClean="0"/>
              <a:t>cancer, both independently </a:t>
            </a:r>
            <a:r>
              <a:rPr lang="en-US" dirty="0"/>
              <a:t>and </a:t>
            </a:r>
            <a:r>
              <a:rPr lang="en-US" dirty="0" smtClean="0"/>
              <a:t>in epistasis? </a:t>
            </a:r>
            <a:endParaRPr lang="en-US" dirty="0"/>
          </a:p>
          <a:p>
            <a:r>
              <a:rPr lang="en-US" dirty="0"/>
              <a:t>Our Pipeline Based on Empirical Bayesian Elastic Nets</a:t>
            </a:r>
          </a:p>
          <a:p>
            <a:r>
              <a:rPr lang="en-US" dirty="0"/>
              <a:t>Results</a:t>
            </a:r>
          </a:p>
          <a:p>
            <a:pPr lvl="1"/>
            <a:r>
              <a:rPr lang="en-US" dirty="0"/>
              <a:t>Main effect</a:t>
            </a:r>
          </a:p>
          <a:p>
            <a:pPr lvl="1"/>
            <a:r>
              <a:rPr lang="en-US" dirty="0"/>
              <a:t>Epistasis</a:t>
            </a:r>
          </a:p>
          <a:p>
            <a:pPr lvl="1"/>
            <a:r>
              <a:rPr lang="en-US" dirty="0"/>
              <a:t>Disease association</a:t>
            </a:r>
          </a:p>
          <a:p>
            <a:pPr lvl="1"/>
            <a:r>
              <a:rPr lang="en-US" dirty="0"/>
              <a:t>Gene ontology</a:t>
            </a:r>
          </a:p>
          <a:p>
            <a:r>
              <a:rPr lang="en-US" dirty="0"/>
              <a:t>Conclusion and Future Work</a:t>
            </a:r>
          </a:p>
          <a:p>
            <a:endParaRPr lang="en-US" dirty="0"/>
          </a:p>
        </p:txBody>
      </p:sp>
    </p:spTree>
    <p:extLst>
      <p:ext uri="{BB962C8B-B14F-4D97-AF65-F5344CB8AC3E}">
        <p14:creationId xmlns:p14="http://schemas.microsoft.com/office/powerpoint/2010/main" val="54556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211" y="500062"/>
            <a:ext cx="10515600" cy="1325563"/>
          </a:xfrm>
        </p:spPr>
        <p:txBody>
          <a:bodyPr/>
          <a:lstStyle/>
          <a:p>
            <a:pPr algn="ctr"/>
            <a:r>
              <a:rPr lang="en-US" altLang="en-US" dirty="0" err="1" smtClean="0"/>
              <a:t>MiRNAs</a:t>
            </a:r>
            <a:r>
              <a:rPr lang="en-US" altLang="en-US" dirty="0" smtClean="0"/>
              <a:t> </a:t>
            </a:r>
            <a:r>
              <a:rPr lang="en-US" altLang="en-US" dirty="0"/>
              <a:t>and </a:t>
            </a:r>
            <a:r>
              <a:rPr lang="en-US" altLang="en-US" dirty="0" smtClean="0"/>
              <a:t>Colon </a:t>
            </a:r>
            <a:r>
              <a:rPr lang="en-US" altLang="en-US" dirty="0"/>
              <a:t>Cancer</a:t>
            </a:r>
            <a:endParaRPr lang="en-US" dirty="0"/>
          </a:p>
        </p:txBody>
      </p:sp>
      <p:sp>
        <p:nvSpPr>
          <p:cNvPr id="3" name="Content Placeholder 2"/>
          <p:cNvSpPr>
            <a:spLocks noGrp="1"/>
          </p:cNvSpPr>
          <p:nvPr>
            <p:ph idx="1"/>
          </p:nvPr>
        </p:nvSpPr>
        <p:spPr>
          <a:xfrm>
            <a:off x="838200" y="1825624"/>
            <a:ext cx="7203831" cy="5032375"/>
          </a:xfrm>
        </p:spPr>
        <p:txBody>
          <a:bodyPr>
            <a:normAutofit/>
          </a:bodyPr>
          <a:lstStyle/>
          <a:p>
            <a:r>
              <a:rPr lang="en-US" sz="2400" dirty="0" smtClean="0"/>
              <a:t>Colon cancer is the second leading cause of cancer-related death in the United States and Europe, and it’s the third most common cancer among males and females around the world.</a:t>
            </a:r>
          </a:p>
          <a:p>
            <a:r>
              <a:rPr lang="en-US" altLang="zh-CN" sz="2400" dirty="0" err="1" smtClean="0"/>
              <a:t>Mi</a:t>
            </a:r>
            <a:r>
              <a:rPr lang="en-US" sz="2400" dirty="0" err="1" smtClean="0"/>
              <a:t>RNAs</a:t>
            </a:r>
            <a:r>
              <a:rPr lang="en-US" sz="2400" dirty="0" smtClean="0"/>
              <a:t> are small noncoding RNAs (18 to 24 nucleotides long)</a:t>
            </a:r>
            <a:r>
              <a:rPr lang="en-US" altLang="zh-CN" sz="2400" dirty="0" smtClean="0"/>
              <a:t>.</a:t>
            </a:r>
            <a:endParaRPr lang="en-US" sz="2400" dirty="0" smtClean="0"/>
          </a:p>
          <a:p>
            <a:r>
              <a:rPr lang="en-US" sz="2400" dirty="0" err="1" smtClean="0"/>
              <a:t>MiRNAs</a:t>
            </a:r>
            <a:r>
              <a:rPr lang="en-US" sz="2400" dirty="0" smtClean="0"/>
              <a:t> regulate many genes post-translationally.</a:t>
            </a:r>
          </a:p>
          <a:p>
            <a:r>
              <a:rPr lang="en-US" altLang="zh-CN" sz="2400" dirty="0" smtClean="0"/>
              <a:t>The</a:t>
            </a:r>
            <a:r>
              <a:rPr lang="zh-CN" altLang="en-US" sz="2400" dirty="0" smtClean="0"/>
              <a:t> </a:t>
            </a:r>
            <a:r>
              <a:rPr lang="en-US" altLang="zh-CN" sz="2400" dirty="0" smtClean="0"/>
              <a:t>aberrant</a:t>
            </a:r>
            <a:r>
              <a:rPr lang="zh-CN" altLang="en-US" sz="2400" dirty="0" smtClean="0"/>
              <a:t> </a:t>
            </a:r>
            <a:r>
              <a:rPr lang="en-US" altLang="zh-CN" sz="2400" dirty="0" smtClean="0"/>
              <a:t>expression</a:t>
            </a:r>
            <a:r>
              <a:rPr lang="zh-CN" altLang="en-US" sz="2400" dirty="0" smtClean="0"/>
              <a:t> </a:t>
            </a:r>
            <a:r>
              <a:rPr lang="en-US" altLang="zh-CN" sz="2400" dirty="0" smtClean="0"/>
              <a:t>of</a:t>
            </a:r>
            <a:r>
              <a:rPr lang="zh-CN" altLang="en-US" sz="2400" dirty="0" smtClean="0"/>
              <a:t> </a:t>
            </a:r>
            <a:r>
              <a:rPr lang="en-US" altLang="zh-CN" sz="2400" dirty="0" smtClean="0"/>
              <a:t>microRNAs</a:t>
            </a:r>
            <a:r>
              <a:rPr lang="zh-CN" altLang="en-US" sz="2400" dirty="0" smtClean="0"/>
              <a:t> </a:t>
            </a:r>
            <a:r>
              <a:rPr lang="en-US" altLang="zh-CN" sz="2400" dirty="0" smtClean="0"/>
              <a:t>in</a:t>
            </a:r>
            <a:r>
              <a:rPr lang="zh-CN" altLang="en-US" sz="2400" dirty="0" smtClean="0"/>
              <a:t> </a:t>
            </a:r>
            <a:r>
              <a:rPr lang="en-US" altLang="zh-CN" sz="2400" dirty="0" smtClean="0"/>
              <a:t>colon</a:t>
            </a:r>
            <a:r>
              <a:rPr lang="zh-CN" altLang="en-US" sz="2400" dirty="0" smtClean="0"/>
              <a:t> </a:t>
            </a:r>
            <a:r>
              <a:rPr lang="en-US" altLang="zh-CN" sz="2400" dirty="0" smtClean="0"/>
              <a:t>cancer</a:t>
            </a:r>
            <a:r>
              <a:rPr lang="zh-CN" altLang="en-US" sz="2400" dirty="0" smtClean="0"/>
              <a:t> </a:t>
            </a:r>
            <a:r>
              <a:rPr lang="en-US" altLang="zh-CN" sz="2400" dirty="0" smtClean="0"/>
              <a:t>can</a:t>
            </a:r>
            <a:r>
              <a:rPr lang="zh-CN" altLang="en-US" sz="2400" dirty="0" smtClean="0"/>
              <a:t> </a:t>
            </a:r>
            <a:r>
              <a:rPr lang="en-US" altLang="zh-CN" sz="2400" dirty="0" smtClean="0"/>
              <a:t>induce</a:t>
            </a:r>
            <a:r>
              <a:rPr lang="zh-CN" altLang="en-US" sz="2400" dirty="0" smtClean="0"/>
              <a:t> </a:t>
            </a:r>
            <a:r>
              <a:rPr lang="en-US" altLang="zh-CN" sz="2400" dirty="0" smtClean="0"/>
              <a:t>tumor</a:t>
            </a:r>
            <a:r>
              <a:rPr lang="zh-CN" altLang="en-US" sz="2400" dirty="0" smtClean="0"/>
              <a:t> </a:t>
            </a:r>
            <a:r>
              <a:rPr lang="en-US" altLang="zh-CN" sz="2400" dirty="0" smtClean="0"/>
              <a:t>development.</a:t>
            </a:r>
          </a:p>
          <a:p>
            <a:r>
              <a:rPr lang="en-US" altLang="zh-CN" sz="2400" dirty="0" err="1" smtClean="0"/>
              <a:t>MiRNAs</a:t>
            </a:r>
            <a:r>
              <a:rPr lang="zh-CN" altLang="en-US" sz="2400" dirty="0" smtClean="0"/>
              <a:t> </a:t>
            </a:r>
            <a:r>
              <a:rPr lang="en-US" altLang="zh-CN" sz="2400" dirty="0" smtClean="0"/>
              <a:t>can</a:t>
            </a:r>
            <a:r>
              <a:rPr lang="zh-CN" altLang="en-US" sz="2400" dirty="0" smtClean="0"/>
              <a:t> </a:t>
            </a:r>
            <a:r>
              <a:rPr lang="en-US" altLang="zh-CN" sz="2400" dirty="0" smtClean="0"/>
              <a:t>serve</a:t>
            </a:r>
            <a:r>
              <a:rPr lang="zh-CN" altLang="en-US" sz="2400" dirty="0" smtClean="0"/>
              <a:t> </a:t>
            </a:r>
            <a:r>
              <a:rPr lang="en-US" altLang="zh-CN" sz="2400" dirty="0" smtClean="0"/>
              <a:t>as</a:t>
            </a:r>
            <a:r>
              <a:rPr lang="zh-CN" altLang="en-US" sz="2400" dirty="0" smtClean="0"/>
              <a:t> </a:t>
            </a:r>
            <a:r>
              <a:rPr lang="en-US" altLang="zh-CN" sz="2400" dirty="0" smtClean="0"/>
              <a:t>targets</a:t>
            </a:r>
            <a:r>
              <a:rPr lang="zh-CN" altLang="en-US" sz="2400" dirty="0" smtClean="0"/>
              <a:t> </a:t>
            </a:r>
            <a:r>
              <a:rPr lang="en-US" altLang="zh-CN" sz="2400" dirty="0" smtClean="0"/>
              <a:t>for</a:t>
            </a:r>
            <a:r>
              <a:rPr lang="zh-CN" altLang="en-US" sz="2400" dirty="0" smtClean="0"/>
              <a:t> </a:t>
            </a:r>
            <a:r>
              <a:rPr lang="en-US" altLang="zh-CN" sz="2400" dirty="0" smtClean="0"/>
              <a:t>tumor</a:t>
            </a:r>
            <a:r>
              <a:rPr lang="zh-CN" altLang="en-US" sz="2400" dirty="0" smtClean="0"/>
              <a:t> </a:t>
            </a:r>
            <a:r>
              <a:rPr lang="en-US" altLang="zh-CN" sz="2400" dirty="0" smtClean="0"/>
              <a:t>treatment</a:t>
            </a:r>
            <a:r>
              <a:rPr lang="zh-CN" altLang="en-US" sz="2400" dirty="0" smtClean="0"/>
              <a:t> </a:t>
            </a:r>
            <a:r>
              <a:rPr lang="en-US" altLang="zh-CN" sz="2400" dirty="0" smtClean="0"/>
              <a:t>and</a:t>
            </a:r>
            <a:r>
              <a:rPr lang="zh-CN" altLang="en-US" sz="2400" dirty="0" smtClean="0"/>
              <a:t> </a:t>
            </a:r>
            <a:r>
              <a:rPr lang="en-US" altLang="zh-CN" sz="2400" dirty="0" smtClean="0"/>
              <a:t>subtyping.</a:t>
            </a:r>
            <a:endParaRPr lang="en-US" sz="2400" dirty="0"/>
          </a:p>
        </p:txBody>
      </p:sp>
      <p:pic>
        <p:nvPicPr>
          <p:cNvPr id="4" name="Picture 3" descr="UNCC_Logo_4c.jp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1"/>
            <a:ext cx="1643865" cy="731520"/>
          </a:xfrm>
          <a:prstGeom prst="rect">
            <a:avLst/>
          </a:prstGeom>
        </p:spPr>
      </p:pic>
      <p:pic>
        <p:nvPicPr>
          <p:cNvPr id="6" name="Picture 5"/>
          <p:cNvPicPr>
            <a:picLocks noChangeAspect="1"/>
          </p:cNvPicPr>
          <p:nvPr/>
        </p:nvPicPr>
        <p:blipFill>
          <a:blip r:embed="rId3"/>
          <a:stretch>
            <a:fillRect/>
          </a:stretch>
        </p:blipFill>
        <p:spPr>
          <a:xfrm rot="18000000">
            <a:off x="7687356" y="3323005"/>
            <a:ext cx="4591803" cy="975259"/>
          </a:xfrm>
          <a:prstGeom prst="rect">
            <a:avLst/>
          </a:prstGeom>
          <a:noFill/>
          <a:ln>
            <a:noFill/>
          </a:ln>
        </p:spPr>
      </p:pic>
    </p:spTree>
    <p:extLst>
      <p:ext uri="{BB962C8B-B14F-4D97-AF65-F5344CB8AC3E}">
        <p14:creationId xmlns:p14="http://schemas.microsoft.com/office/powerpoint/2010/main" val="287890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Questions?</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Epistasis, defined here as the interactions that can be explained by a combination of two (</a:t>
            </a:r>
            <a:r>
              <a:rPr lang="en-US" sz="2400" dirty="0" err="1" smtClean="0"/>
              <a:t>epi</a:t>
            </a:r>
            <a:r>
              <a:rPr lang="en-US" sz="2400" dirty="0" smtClean="0"/>
              <a:t>-)genetic components, is an important component in cancer research and drug resistance research. </a:t>
            </a:r>
          </a:p>
          <a:p>
            <a:pPr>
              <a:lnSpc>
                <a:spcPct val="150000"/>
              </a:lnSpc>
            </a:pPr>
            <a:r>
              <a:rPr lang="en-US" altLang="zh-CN" sz="2400" dirty="0" smtClean="0"/>
              <a:t>How do the </a:t>
            </a:r>
            <a:r>
              <a:rPr lang="en-US" altLang="zh-CN" sz="2400" dirty="0" err="1" smtClean="0"/>
              <a:t>miRNAs</a:t>
            </a:r>
            <a:r>
              <a:rPr lang="en-US" altLang="zh-CN" sz="2400" dirty="0" smtClean="0"/>
              <a:t> affect the pathological stages of colon cancer both independently (main effect) and in epistasis (</a:t>
            </a:r>
            <a:r>
              <a:rPr lang="en-US" altLang="zh-CN" sz="2400" dirty="0" err="1" smtClean="0"/>
              <a:t>epistatic</a:t>
            </a:r>
            <a:r>
              <a:rPr lang="en-US" altLang="zh-CN" sz="2400" dirty="0" smtClean="0"/>
              <a:t> effect)</a:t>
            </a:r>
            <a:r>
              <a:rPr lang="en-US" sz="2400" dirty="0" smtClean="0"/>
              <a:t>? </a:t>
            </a:r>
            <a:endParaRPr lang="en-US" altLang="zh-CN" sz="2400" dirty="0"/>
          </a:p>
          <a:p>
            <a:pPr marL="0" indent="0">
              <a:lnSpc>
                <a:spcPct val="150000"/>
              </a:lnSpc>
              <a:buNone/>
            </a:pPr>
            <a:endParaRPr lang="en-US" sz="2400" dirty="0" smtClean="0"/>
          </a:p>
          <a:p>
            <a:pPr>
              <a:lnSpc>
                <a:spcPct val="150000"/>
              </a:lnSpc>
            </a:pPr>
            <a:endParaRPr lang="en-US" sz="2400" dirty="0"/>
          </a:p>
        </p:txBody>
      </p:sp>
      <p:pic>
        <p:nvPicPr>
          <p:cNvPr id="4" name="Picture 3" descr="UNCC_Logo_4c.jp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Tree>
    <p:extLst>
      <p:ext uri="{BB962C8B-B14F-4D97-AF65-F5344CB8AC3E}">
        <p14:creationId xmlns:p14="http://schemas.microsoft.com/office/powerpoint/2010/main" val="176831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Challenges</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How </a:t>
            </a:r>
            <a:r>
              <a:rPr lang="en-US" sz="2400" dirty="0"/>
              <a:t>to deal with the high </a:t>
            </a:r>
            <a:r>
              <a:rPr lang="en-US" sz="2400" dirty="0" smtClean="0"/>
              <a:t>dimensional nature  (n </a:t>
            </a:r>
            <a:r>
              <a:rPr lang="en-US" sz="2400" dirty="0"/>
              <a:t>&lt; </a:t>
            </a:r>
            <a:r>
              <a:rPr lang="en-US" sz="2400" dirty="0" smtClean="0"/>
              <a:t>p) of </a:t>
            </a:r>
            <a:r>
              <a:rPr lang="en-US" sz="2400" dirty="0"/>
              <a:t>genomic and </a:t>
            </a:r>
            <a:r>
              <a:rPr lang="en-US" sz="2400" dirty="0" err="1"/>
              <a:t>epigenomic</a:t>
            </a:r>
            <a:r>
              <a:rPr lang="en-US" sz="2400" dirty="0"/>
              <a:t> data using parameter estimate </a:t>
            </a:r>
            <a:r>
              <a:rPr lang="en-US" sz="2400" dirty="0" smtClean="0"/>
              <a:t>methods?</a:t>
            </a:r>
          </a:p>
          <a:p>
            <a:pPr>
              <a:lnSpc>
                <a:spcPct val="150000"/>
              </a:lnSpc>
            </a:pPr>
            <a:r>
              <a:rPr lang="en-US" sz="2400" dirty="0" smtClean="0"/>
              <a:t>How to efficiently find epistasis where strong main effects could and thus mask weaker </a:t>
            </a:r>
            <a:r>
              <a:rPr lang="en-US" sz="2400" dirty="0" err="1" smtClean="0"/>
              <a:t>epistatic</a:t>
            </a:r>
            <a:r>
              <a:rPr lang="en-US" sz="2400" dirty="0" smtClean="0"/>
              <a:t> effects?</a:t>
            </a:r>
            <a:endParaRPr lang="en-US" sz="2400" dirty="0"/>
          </a:p>
          <a:p>
            <a:pPr>
              <a:lnSpc>
                <a:spcPct val="150000"/>
              </a:lnSpc>
            </a:pPr>
            <a:endParaRPr lang="en-US" sz="2400" dirty="0"/>
          </a:p>
        </p:txBody>
      </p:sp>
      <p:pic>
        <p:nvPicPr>
          <p:cNvPr id="4" name="Picture 3" descr="UNCC_Logo_4c.jp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Tree>
    <p:extLst>
      <p:ext uri="{BB962C8B-B14F-4D97-AF65-F5344CB8AC3E}">
        <p14:creationId xmlns:p14="http://schemas.microsoft.com/office/powerpoint/2010/main" val="488499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Ideas</a:t>
            </a:r>
            <a:endParaRPr lang="en-US" dirty="0"/>
          </a:p>
        </p:txBody>
      </p:sp>
      <p:sp>
        <p:nvSpPr>
          <p:cNvPr id="3" name="Content Placeholder 2"/>
          <p:cNvSpPr>
            <a:spLocks noGrp="1"/>
          </p:cNvSpPr>
          <p:nvPr>
            <p:ph idx="1"/>
          </p:nvPr>
        </p:nvSpPr>
        <p:spPr>
          <a:xfrm>
            <a:off x="1476760" y="1508502"/>
            <a:ext cx="9548446" cy="4548554"/>
          </a:xfrm>
        </p:spPr>
        <p:txBody>
          <a:bodyPr>
            <a:normAutofit lnSpcReduction="10000"/>
          </a:bodyPr>
          <a:lstStyle/>
          <a:p>
            <a:pPr>
              <a:lnSpc>
                <a:spcPct val="120000"/>
              </a:lnSpc>
            </a:pPr>
            <a:r>
              <a:rPr lang="en-US" sz="2200" dirty="0" smtClean="0"/>
              <a:t>Due to the high </a:t>
            </a:r>
            <a:r>
              <a:rPr lang="en-US" sz="2200" dirty="0"/>
              <a:t>dimension of genomic and </a:t>
            </a:r>
            <a:r>
              <a:rPr lang="en-US" sz="2200" dirty="0" err="1"/>
              <a:t>epigenomic</a:t>
            </a:r>
            <a:r>
              <a:rPr lang="en-US" sz="2200" dirty="0"/>
              <a:t> data, it’s difficult to deal with </a:t>
            </a:r>
            <a:r>
              <a:rPr lang="en-US" sz="2200" dirty="0" smtClean="0"/>
              <a:t>epistatic interactions using general parameter estimate methods.</a:t>
            </a:r>
          </a:p>
          <a:p>
            <a:pPr>
              <a:lnSpc>
                <a:spcPct val="120000"/>
              </a:lnSpc>
            </a:pPr>
            <a:r>
              <a:rPr lang="en-US" sz="2200" dirty="0" smtClean="0"/>
              <a:t>In this study, we use an </a:t>
            </a:r>
            <a:r>
              <a:rPr lang="en-US" sz="2200" b="1" dirty="0" smtClean="0"/>
              <a:t>empirical Bayesian elastic net (EBEN) </a:t>
            </a:r>
            <a:r>
              <a:rPr lang="en-US" sz="2200" dirty="0"/>
              <a:t>method (Huang et al, 2015</a:t>
            </a:r>
            <a:r>
              <a:rPr lang="en-US" sz="2200" dirty="0" smtClean="0"/>
              <a:t>), which is scalable to deal with high dimensional data as a feature selection model.</a:t>
            </a:r>
          </a:p>
          <a:p>
            <a:pPr>
              <a:lnSpc>
                <a:spcPct val="120000"/>
              </a:lnSpc>
            </a:pPr>
            <a:r>
              <a:rPr lang="en-US" sz="2200" dirty="0" smtClean="0"/>
              <a:t>We develop a four-step workflow to identify main effect of miRNAs on pathological stages of colon cancer, eliminate main effect from the phenotype, use residual phenotype for epistasis analysis, and finally run a full model on features previously selected as main and </a:t>
            </a:r>
            <a:r>
              <a:rPr lang="en-US" sz="2200" dirty="0" err="1" smtClean="0"/>
              <a:t>epistatic</a:t>
            </a:r>
            <a:r>
              <a:rPr lang="en-US" sz="2200" dirty="0" smtClean="0"/>
              <a:t> features.</a:t>
            </a:r>
          </a:p>
          <a:p>
            <a:pPr>
              <a:lnSpc>
                <a:spcPct val="120000"/>
              </a:lnSpc>
            </a:pPr>
            <a:r>
              <a:rPr lang="en-US" sz="2200" dirty="0" smtClean="0"/>
              <a:t>We used </a:t>
            </a:r>
            <a:r>
              <a:rPr lang="en-US" sz="2200" dirty="0" err="1" smtClean="0"/>
              <a:t>miRNA</a:t>
            </a:r>
            <a:r>
              <a:rPr lang="en-US" sz="2200" dirty="0" smtClean="0"/>
              <a:t>-target gene interactions and </a:t>
            </a:r>
            <a:r>
              <a:rPr lang="en-US" sz="2200" dirty="0" err="1" smtClean="0"/>
              <a:t>epistatic</a:t>
            </a:r>
            <a:r>
              <a:rPr lang="en-US" sz="2200" dirty="0" smtClean="0"/>
              <a:t> </a:t>
            </a:r>
            <a:r>
              <a:rPr lang="en-US" sz="2200" dirty="0" err="1" smtClean="0"/>
              <a:t>miRNA</a:t>
            </a:r>
            <a:r>
              <a:rPr lang="en-US" sz="2200" dirty="0" smtClean="0"/>
              <a:t> interactions to construct a </a:t>
            </a:r>
            <a:r>
              <a:rPr lang="en-US" sz="2200" dirty="0" err="1" smtClean="0"/>
              <a:t>miRNA</a:t>
            </a:r>
            <a:r>
              <a:rPr lang="en-US" sz="2200" dirty="0" smtClean="0"/>
              <a:t>-gene network.</a:t>
            </a:r>
          </a:p>
          <a:p>
            <a:pPr marL="0" indent="0">
              <a:lnSpc>
                <a:spcPct val="120000"/>
              </a:lnSpc>
              <a:buNone/>
            </a:pPr>
            <a:endParaRPr lang="en-US" sz="2200" dirty="0"/>
          </a:p>
        </p:txBody>
      </p:sp>
      <p:pic>
        <p:nvPicPr>
          <p:cNvPr id="4" name="Picture 3" descr="UNCC_Logo_4c.jp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
        <p:nvSpPr>
          <p:cNvPr id="5" name="Rectangle 4"/>
          <p:cNvSpPr/>
          <p:nvPr/>
        </p:nvSpPr>
        <p:spPr>
          <a:xfrm>
            <a:off x="6799383" y="6457890"/>
            <a:ext cx="5580185" cy="400110"/>
          </a:xfrm>
          <a:prstGeom prst="rect">
            <a:avLst/>
          </a:prstGeom>
          <a:ln>
            <a:noFill/>
          </a:ln>
        </p:spPr>
        <p:txBody>
          <a:bodyPr wrap="square">
            <a:spAutoFit/>
          </a:bodyPr>
          <a:lstStyle/>
          <a:p>
            <a:r>
              <a:rPr lang="en-US" sz="1000" dirty="0">
                <a:latin typeface=""/>
              </a:rPr>
              <a:t>Huang, A., et al.: Empirical Bayesian elastic net for multiple quantitative trait locus mapping. </a:t>
            </a:r>
            <a:r>
              <a:rPr lang="en-US" sz="1000" dirty="0" smtClean="0">
                <a:latin typeface=""/>
              </a:rPr>
              <a:t>Heredity,2015, </a:t>
            </a:r>
            <a:r>
              <a:rPr lang="en-US" sz="1000" dirty="0">
                <a:latin typeface=""/>
              </a:rPr>
              <a:t>114(1</a:t>
            </a:r>
            <a:r>
              <a:rPr lang="en-US" sz="1000" dirty="0" smtClean="0">
                <a:latin typeface=""/>
              </a:rPr>
              <a:t>),</a:t>
            </a:r>
            <a:r>
              <a:rPr lang="zh-CN" altLang="en-US" sz="1000" dirty="0" smtClean="0">
                <a:latin typeface=""/>
              </a:rPr>
              <a:t> </a:t>
            </a:r>
            <a:r>
              <a:rPr lang="is-IS" sz="1000" dirty="0" smtClean="0">
                <a:latin typeface=""/>
              </a:rPr>
              <a:t>107-115</a:t>
            </a:r>
            <a:endParaRPr lang="en-US" sz="1000" dirty="0"/>
          </a:p>
        </p:txBody>
      </p:sp>
    </p:spTree>
    <p:extLst>
      <p:ext uri="{BB962C8B-B14F-4D97-AF65-F5344CB8AC3E}">
        <p14:creationId xmlns:p14="http://schemas.microsoft.com/office/powerpoint/2010/main" val="152825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027"/>
            <a:ext cx="10515600" cy="1325563"/>
          </a:xfrm>
        </p:spPr>
        <p:txBody>
          <a:bodyPr/>
          <a:lstStyle/>
          <a:p>
            <a:pPr algn="ctr"/>
            <a:r>
              <a:rPr lang="en-US" dirty="0" smtClean="0"/>
              <a:t>Data</a:t>
            </a:r>
            <a:endParaRPr lang="en-US" dirty="0"/>
          </a:p>
        </p:txBody>
      </p:sp>
      <p:pic>
        <p:nvPicPr>
          <p:cNvPr id="4" name="Picture 3" descr="UNCC_Logo_4c.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
        <p:nvSpPr>
          <p:cNvPr id="3" name="Content Placeholder 2"/>
          <p:cNvSpPr>
            <a:spLocks noGrp="1"/>
          </p:cNvSpPr>
          <p:nvPr>
            <p:ph idx="1"/>
          </p:nvPr>
        </p:nvSpPr>
        <p:spPr>
          <a:xfrm>
            <a:off x="1852246" y="1485479"/>
            <a:ext cx="9501554" cy="4351338"/>
          </a:xfrm>
        </p:spPr>
        <p:txBody>
          <a:bodyPr>
            <a:normAutofit/>
          </a:bodyPr>
          <a:lstStyle/>
          <a:p>
            <a:r>
              <a:rPr lang="en-US" sz="2000" dirty="0" smtClean="0"/>
              <a:t>Use </a:t>
            </a:r>
            <a:r>
              <a:rPr lang="en-US" altLang="zh-TW" sz="2000" dirty="0"/>
              <a:t>the </a:t>
            </a:r>
            <a:r>
              <a:rPr lang="en-US" altLang="zh-TW" sz="2000" dirty="0" smtClean="0"/>
              <a:t>colon </a:t>
            </a:r>
            <a:r>
              <a:rPr lang="en-US" altLang="zh-TW" sz="2000" dirty="0"/>
              <a:t>cancer data from The Cancer Genome Atlas (TCGA). </a:t>
            </a:r>
          </a:p>
          <a:p>
            <a:pPr>
              <a:lnSpc>
                <a:spcPct val="120000"/>
              </a:lnSpc>
            </a:pPr>
            <a:r>
              <a:rPr lang="en-US" altLang="zh-CN" sz="1800" dirty="0" smtClean="0"/>
              <a:t>According to TCGA definition, pathological stage (tumor stage) refers that “classification assigned to a malignancy which allows for the grouping of similar cancer types based on the extent of disease in the primary tumor (T), regional lymph nodes (N), and metastatic sites (M), using criteria from the American Joint Committee on Cancer, or AJCC, staging criteria”.</a:t>
            </a:r>
          </a:p>
          <a:p>
            <a:r>
              <a:rPr lang="en-US" altLang="zh-CN" sz="2000" dirty="0" smtClean="0"/>
              <a:t>Data pre-processing:</a:t>
            </a:r>
          </a:p>
          <a:p>
            <a:pPr marL="1028700" indent="-342900">
              <a:buSzPct val="60000"/>
            </a:pPr>
            <a:r>
              <a:rPr lang="en-US" sz="1800" dirty="0" smtClean="0"/>
              <a:t>233 </a:t>
            </a:r>
            <a:r>
              <a:rPr lang="en-US" sz="1800" dirty="0"/>
              <a:t>samples remained after excluding missing values in the pathological stage.</a:t>
            </a:r>
          </a:p>
          <a:p>
            <a:pPr marL="1028700" indent="-342900">
              <a:buSzPct val="60000"/>
            </a:pPr>
            <a:r>
              <a:rPr lang="en-US" sz="1800" dirty="0" smtClean="0"/>
              <a:t>Filtered </a:t>
            </a:r>
            <a:r>
              <a:rPr lang="en-US" sz="1800" dirty="0"/>
              <a:t>the miRNA </a:t>
            </a:r>
            <a:r>
              <a:rPr lang="en-US" sz="1800" dirty="0" smtClean="0"/>
              <a:t>read </a:t>
            </a:r>
            <a:r>
              <a:rPr lang="en-US" sz="1800" dirty="0"/>
              <a:t>counts to remove miRNAs with more than 20% zeros, which left 376 miRNAs</a:t>
            </a:r>
            <a:r>
              <a:rPr lang="en-US" sz="1800" dirty="0" smtClean="0"/>
              <a:t>. </a:t>
            </a:r>
          </a:p>
          <a:p>
            <a:pPr marL="1028700" indent="-342900">
              <a:buSzPct val="60000"/>
            </a:pPr>
            <a:r>
              <a:rPr lang="en-US" sz="1800" dirty="0" smtClean="0"/>
              <a:t>Normalized </a:t>
            </a:r>
            <a:r>
              <a:rPr lang="en-US" sz="1800" dirty="0"/>
              <a:t>based on each miRNA vector using inverse quantile </a:t>
            </a:r>
            <a:r>
              <a:rPr lang="en-US" sz="1800" dirty="0" smtClean="0"/>
              <a:t>normalization</a:t>
            </a:r>
            <a:r>
              <a:rPr lang="en-US" sz="1800" dirty="0"/>
              <a:t>.</a:t>
            </a:r>
            <a:endParaRPr lang="en-US" sz="1800" dirty="0" smtClean="0"/>
          </a:p>
          <a:p>
            <a:pPr marL="1028700" indent="-342900">
              <a:buSzPct val="60000"/>
            </a:pPr>
            <a:r>
              <a:rPr lang="en-US" sz="1800" dirty="0" smtClean="0"/>
              <a:t>Transformed </a:t>
            </a:r>
            <a:r>
              <a:rPr lang="en-US" sz="1800" dirty="0"/>
              <a:t>the pathological stages into natural log value</a:t>
            </a:r>
            <a:r>
              <a:rPr lang="en-US" sz="1800" dirty="0" smtClean="0"/>
              <a:t>.</a:t>
            </a:r>
          </a:p>
          <a:p>
            <a:pPr marL="1028700" indent="-342900">
              <a:buSzPct val="60000"/>
            </a:pPr>
            <a:endParaRPr lang="en-US" sz="2000" dirty="0" smtClean="0"/>
          </a:p>
          <a:p>
            <a:endParaRPr lang="en-US" sz="2000" dirty="0"/>
          </a:p>
        </p:txBody>
      </p:sp>
      <p:pic>
        <p:nvPicPr>
          <p:cNvPr id="6" name="Picture 3" descr="tcga-dp_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80083" y="6190611"/>
            <a:ext cx="6375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9021170" y="6323863"/>
            <a:ext cx="3065601" cy="461665"/>
          </a:xfrm>
          <a:prstGeom prst="rect">
            <a:avLst/>
          </a:prstGeom>
        </p:spPr>
        <p:txBody>
          <a:bodyPr wrap="square">
            <a:spAutoFit/>
          </a:bodyPr>
          <a:lstStyle/>
          <a:p>
            <a:pPr algn="r"/>
            <a:r>
              <a:rPr lang="en-US" sz="1200" dirty="0"/>
              <a:t>The Cancer Genome </a:t>
            </a:r>
            <a:r>
              <a:rPr lang="en-US" sz="1200" dirty="0" smtClean="0"/>
              <a:t>Atlas Dictionary</a:t>
            </a:r>
          </a:p>
          <a:p>
            <a:pPr algn="r"/>
            <a:r>
              <a:rPr lang="en-US" sz="1200" dirty="0"/>
              <a:t>https://</a:t>
            </a:r>
            <a:r>
              <a:rPr lang="en-US" sz="1200" dirty="0" err="1"/>
              <a:t>tcga-data.nci.nih.gov</a:t>
            </a:r>
            <a:r>
              <a:rPr lang="en-US" sz="1200" dirty="0"/>
              <a:t>/docs/dictionary/</a:t>
            </a:r>
          </a:p>
        </p:txBody>
      </p:sp>
    </p:spTree>
    <p:extLst>
      <p:ext uri="{BB962C8B-B14F-4D97-AF65-F5344CB8AC3E}">
        <p14:creationId xmlns:p14="http://schemas.microsoft.com/office/powerpoint/2010/main" val="14525795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027"/>
            <a:ext cx="10515600" cy="1325563"/>
          </a:xfrm>
        </p:spPr>
        <p:txBody>
          <a:bodyPr/>
          <a:lstStyle/>
          <a:p>
            <a:pPr algn="ctr"/>
            <a:r>
              <a:rPr lang="en-US" dirty="0" smtClean="0"/>
              <a:t>Methods</a:t>
            </a:r>
            <a:endParaRPr lang="en-US" dirty="0"/>
          </a:p>
        </p:txBody>
      </p:sp>
      <p:pic>
        <p:nvPicPr>
          <p:cNvPr id="4" name="Picture 3" descr="UNCC_Logo_4c.jp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 y="1"/>
            <a:ext cx="2057400" cy="915543"/>
          </a:xfrm>
          <a:prstGeom prst="rect">
            <a:avLst/>
          </a:prstGeom>
        </p:spPr>
      </p:pic>
      <p:sp>
        <p:nvSpPr>
          <p:cNvPr id="3" name="Content Placeholder 2"/>
          <p:cNvSpPr>
            <a:spLocks noGrp="1"/>
          </p:cNvSpPr>
          <p:nvPr>
            <p:ph idx="1"/>
          </p:nvPr>
        </p:nvSpPr>
        <p:spPr>
          <a:xfrm>
            <a:off x="736600" y="1501841"/>
            <a:ext cx="10159652" cy="4351338"/>
          </a:xfrm>
        </p:spPr>
        <p:txBody>
          <a:bodyPr>
            <a:normAutofit/>
          </a:bodyPr>
          <a:lstStyle/>
          <a:p>
            <a:r>
              <a:rPr lang="en-US" sz="2000" dirty="0" smtClean="0"/>
              <a:t>Statistical </a:t>
            </a:r>
            <a:r>
              <a:rPr lang="en-US" sz="2000" dirty="0"/>
              <a:t>Model:</a:t>
            </a:r>
          </a:p>
          <a:p>
            <a:endParaRPr lang="en-US" sz="2000" dirty="0" smtClean="0"/>
          </a:p>
          <a:p>
            <a:r>
              <a:rPr lang="en-US" sz="2000" dirty="0" smtClean="0"/>
              <a:t>Existing methods:</a:t>
            </a:r>
          </a:p>
          <a:p>
            <a:pPr marL="1028700" indent="-342900">
              <a:buSzPct val="60000"/>
            </a:pPr>
            <a:r>
              <a:rPr lang="en-US" sz="1800" dirty="0" smtClean="0"/>
              <a:t>General </a:t>
            </a:r>
            <a:r>
              <a:rPr lang="en-US" sz="1800" dirty="0"/>
              <a:t>parameter estimate </a:t>
            </a:r>
            <a:r>
              <a:rPr lang="en-US" sz="1800" dirty="0" smtClean="0"/>
              <a:t>methods, LASSO, empirical </a:t>
            </a:r>
            <a:r>
              <a:rPr lang="en-US" sz="1800" dirty="0"/>
              <a:t>Bayesian </a:t>
            </a:r>
            <a:r>
              <a:rPr lang="en-US" sz="1800" dirty="0" smtClean="0"/>
              <a:t>method,  et al.</a:t>
            </a:r>
            <a:endParaRPr lang="en-US" sz="1800" dirty="0"/>
          </a:p>
          <a:p>
            <a:pPr marL="1028700" indent="-342900">
              <a:buSzPct val="60000"/>
            </a:pPr>
            <a:r>
              <a:rPr lang="en-US" sz="1800" dirty="0"/>
              <a:t>C</a:t>
            </a:r>
            <a:r>
              <a:rPr lang="en-US" sz="1800" dirty="0" smtClean="0"/>
              <a:t>ombinatorial </a:t>
            </a:r>
            <a:r>
              <a:rPr lang="en-US" sz="1800" dirty="0"/>
              <a:t>partitioning method (CPM) was developed for multi-locus-epistasis</a:t>
            </a:r>
            <a:endParaRPr lang="en-US" sz="1800" dirty="0" smtClean="0"/>
          </a:p>
          <a:p>
            <a:pPr marL="1028700" indent="-342900">
              <a:buSzPct val="60000"/>
            </a:pPr>
            <a:r>
              <a:rPr lang="en-US" sz="1800" dirty="0"/>
              <a:t>M</a:t>
            </a:r>
            <a:r>
              <a:rPr lang="en-US" sz="1800" dirty="0" smtClean="0"/>
              <a:t>ultifactor-dimensionality </a:t>
            </a:r>
            <a:r>
              <a:rPr lang="en-US" sz="1800" dirty="0"/>
              <a:t>reduction method (MDR) </a:t>
            </a:r>
            <a:r>
              <a:rPr lang="en-US" sz="1800" dirty="0" smtClean="0"/>
              <a:t>was </a:t>
            </a:r>
            <a:r>
              <a:rPr lang="en-US" sz="1800" dirty="0"/>
              <a:t>developed based on CPM. </a:t>
            </a:r>
            <a:endParaRPr lang="en-US" sz="1800" dirty="0" smtClean="0"/>
          </a:p>
          <a:p>
            <a:pPr marL="1028700" indent="-342900">
              <a:buSzPct val="60000"/>
            </a:pPr>
            <a:r>
              <a:rPr lang="en-US" sz="1800" dirty="0"/>
              <a:t>Detecting genome-wide Association on Multiple diseases (DAM) which used Bayesian inference to infer multi-locus </a:t>
            </a:r>
            <a:r>
              <a:rPr lang="en-US" sz="1800" dirty="0" smtClean="0"/>
              <a:t>epistasis.</a:t>
            </a:r>
          </a:p>
          <a:p>
            <a:pPr marL="1028700" indent="-342900">
              <a:buSzPct val="60000"/>
            </a:pPr>
            <a:r>
              <a:rPr lang="en-US" sz="1800" dirty="0"/>
              <a:t>Multi-SNP Combination Set Detector (MSCD) to infer multi-SNP </a:t>
            </a:r>
            <a:r>
              <a:rPr lang="en-US" sz="1800" dirty="0" smtClean="0"/>
              <a:t>interaction</a:t>
            </a:r>
          </a:p>
          <a:p>
            <a:pPr marL="1028700" indent="-342900">
              <a:buSzPct val="60000"/>
            </a:pPr>
            <a:r>
              <a:rPr lang="en-US" sz="1800" dirty="0"/>
              <a:t>Epistasis Detector based on the Clustering of relatively Frequent items (EDCF)</a:t>
            </a:r>
            <a:endParaRPr lang="en-US" sz="1800" dirty="0" smtClean="0"/>
          </a:p>
          <a:p>
            <a:pPr marL="1028700" indent="-342900">
              <a:buSzPct val="60000"/>
            </a:pPr>
            <a:r>
              <a:rPr lang="en-US" sz="1800" dirty="0" smtClean="0"/>
              <a:t>GEM </a:t>
            </a:r>
            <a:r>
              <a:rPr lang="en-US" sz="1800" dirty="0"/>
              <a:t>model to detect the </a:t>
            </a:r>
            <a:r>
              <a:rPr lang="en-US" sz="1800" dirty="0" smtClean="0"/>
              <a:t>functional </a:t>
            </a:r>
            <a:r>
              <a:rPr lang="en-US" sz="1800" dirty="0"/>
              <a:t>epistasis</a:t>
            </a:r>
          </a:p>
          <a:p>
            <a:pPr marL="1028700" indent="-342900">
              <a:buSzPct val="60000"/>
            </a:pPr>
            <a:endParaRPr lang="en-US" sz="1800" dirty="0" smtClean="0"/>
          </a:p>
          <a:p>
            <a:pPr>
              <a:buFont typeface="Wingdings" charset="2"/>
              <a:buChar char="Ø"/>
            </a:pPr>
            <a:endParaRPr lang="en-US" sz="1800" dirty="0" smtClean="0"/>
          </a:p>
          <a:p>
            <a:endParaRPr lang="en-US" sz="2000" dirty="0"/>
          </a:p>
        </p:txBody>
      </p:sp>
      <p:pic>
        <p:nvPicPr>
          <p:cNvPr id="9" name="Picture 8"/>
          <p:cNvPicPr>
            <a:picLocks noChangeAspect="1"/>
          </p:cNvPicPr>
          <p:nvPr/>
        </p:nvPicPr>
        <p:blipFill>
          <a:blip r:embed="rId4"/>
          <a:stretch>
            <a:fillRect/>
          </a:stretch>
        </p:blipFill>
        <p:spPr>
          <a:xfrm>
            <a:off x="3167149" y="1335858"/>
            <a:ext cx="4214376" cy="517555"/>
          </a:xfrm>
          <a:prstGeom prst="rect">
            <a:avLst/>
          </a:prstGeom>
        </p:spPr>
      </p:pic>
      <p:sp>
        <p:nvSpPr>
          <p:cNvPr id="8" name="Rectangle 7"/>
          <p:cNvSpPr/>
          <p:nvPr/>
        </p:nvSpPr>
        <p:spPr>
          <a:xfrm>
            <a:off x="6295932" y="6304002"/>
            <a:ext cx="5896068" cy="553998"/>
          </a:xfrm>
          <a:prstGeom prst="rect">
            <a:avLst/>
          </a:prstGeom>
          <a:ln>
            <a:noFill/>
          </a:ln>
        </p:spPr>
        <p:txBody>
          <a:bodyPr wrap="square">
            <a:spAutoFit/>
          </a:bodyPr>
          <a:lstStyle/>
          <a:p>
            <a:r>
              <a:rPr lang="en-US" sz="1000" dirty="0">
                <a:latin typeface="Times New Roman" charset="0"/>
                <a:ea typeface="Times New Roman" charset="0"/>
                <a:cs typeface="Times New Roman" charset="0"/>
              </a:rPr>
              <a:t>Huang, A., et al.: </a:t>
            </a:r>
            <a:r>
              <a:rPr lang="en-US" sz="1000" dirty="0" err="1" smtClean="0">
                <a:latin typeface="Times New Roman" charset="0"/>
                <a:ea typeface="Times New Roman" charset="0"/>
                <a:cs typeface="Times New Roman" charset="0"/>
              </a:rPr>
              <a:t>eQTL</a:t>
            </a:r>
            <a:r>
              <a:rPr lang="en-US" sz="1000" dirty="0" smtClean="0">
                <a:latin typeface="Times New Roman" charset="0"/>
                <a:ea typeface="Times New Roman" charset="0"/>
                <a:cs typeface="Times New Roman" charset="0"/>
              </a:rPr>
              <a:t> </a:t>
            </a:r>
            <a:r>
              <a:rPr lang="en-US" sz="1000" dirty="0">
                <a:latin typeface="Times New Roman" charset="0"/>
                <a:ea typeface="Times New Roman" charset="0"/>
                <a:cs typeface="Times New Roman" charset="0"/>
              </a:rPr>
              <a:t>Epistasis – Challenges and Computational </a:t>
            </a:r>
            <a:r>
              <a:rPr lang="en-US" sz="1000" dirty="0" smtClean="0">
                <a:latin typeface="Times New Roman" charset="0"/>
                <a:ea typeface="Times New Roman" charset="0"/>
                <a:cs typeface="Times New Roman" charset="0"/>
              </a:rPr>
              <a:t>Approaches. </a:t>
            </a:r>
            <a:r>
              <a:rPr lang="en-US" sz="1000" dirty="0">
                <a:latin typeface="Times New Roman" charset="0"/>
                <a:ea typeface="Times New Roman" charset="0"/>
                <a:cs typeface="Times New Roman" charset="0"/>
              </a:rPr>
              <a:t>Front Genet. 2013</a:t>
            </a:r>
            <a:r>
              <a:rPr lang="en-US" sz="1000" dirty="0" smtClean="0">
                <a:latin typeface="Times New Roman" charset="0"/>
                <a:ea typeface="Times New Roman" charset="0"/>
                <a:cs typeface="Times New Roman" charset="0"/>
              </a:rPr>
              <a:t>, </a:t>
            </a:r>
            <a:r>
              <a:rPr lang="ru-RU" sz="1000" dirty="0">
                <a:latin typeface="Times New Roman" charset="0"/>
                <a:ea typeface="Times New Roman" charset="0"/>
                <a:cs typeface="Times New Roman" charset="0"/>
              </a:rPr>
              <a:t>4: </a:t>
            </a:r>
            <a:r>
              <a:rPr lang="ru-RU" sz="1000" dirty="0" smtClean="0">
                <a:latin typeface="Times New Roman" charset="0"/>
                <a:ea typeface="Times New Roman" charset="0"/>
                <a:cs typeface="Times New Roman" charset="0"/>
              </a:rPr>
              <a:t>51</a:t>
            </a:r>
            <a:endParaRPr lang="en-US" sz="1000" dirty="0" smtClean="0">
              <a:latin typeface="Times New Roman" charset="0"/>
              <a:ea typeface="Times New Roman" charset="0"/>
              <a:cs typeface="Times New Roman" charset="0"/>
            </a:endParaRPr>
          </a:p>
          <a:p>
            <a:r>
              <a:rPr lang="en-US" sz="1000" dirty="0" smtClean="0">
                <a:latin typeface="Times New Roman" charset="0"/>
                <a:ea typeface="Times New Roman" charset="0"/>
                <a:cs typeface="Times New Roman" charset="0"/>
              </a:rPr>
              <a:t>Kang et al.: </a:t>
            </a:r>
            <a:r>
              <a:rPr lang="en-US" sz="1000" dirty="0" err="1">
                <a:latin typeface="Times New Roman" charset="0"/>
                <a:ea typeface="Times New Roman" charset="0"/>
                <a:cs typeface="Times New Roman" charset="0"/>
              </a:rPr>
              <a:t>eQTL</a:t>
            </a:r>
            <a:r>
              <a:rPr lang="en-US" sz="1000" dirty="0">
                <a:latin typeface="Times New Roman" charset="0"/>
                <a:ea typeface="Times New Roman" charset="0"/>
                <a:cs typeface="Times New Roman" charset="0"/>
              </a:rPr>
              <a:t> epistasis: detecting epistatic effects and inferring hierarchical relationships of genes in biological </a:t>
            </a:r>
            <a:r>
              <a:rPr lang="en-US" sz="1000" dirty="0" smtClean="0">
                <a:latin typeface="Times New Roman" charset="0"/>
                <a:ea typeface="Times New Roman" charset="0"/>
                <a:cs typeface="Times New Roman" charset="0"/>
              </a:rPr>
              <a:t>pathway. Bioinformatics, 2015, 31(5): 656-664.</a:t>
            </a:r>
            <a:endParaRPr lang="en-US" sz="1000" dirty="0">
              <a:latin typeface="Times New Roman" charset="0"/>
              <a:ea typeface="Times New Roman" charset="0"/>
              <a:cs typeface="Times New Roman" charset="0"/>
            </a:endParaRPr>
          </a:p>
        </p:txBody>
      </p:sp>
      <p:sp>
        <p:nvSpPr>
          <p:cNvPr id="5" name="Left Brace 4"/>
          <p:cNvSpPr/>
          <p:nvPr/>
        </p:nvSpPr>
        <p:spPr>
          <a:xfrm>
            <a:off x="1291264" y="3261815"/>
            <a:ext cx="204717" cy="1774209"/>
          </a:xfrm>
          <a:prstGeom prst="leftBrace">
            <a:avLst/>
          </a:prstGeom>
          <a:ln w="5080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3818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p:cNvSpPr txBox="1"/>
              <p:nvPr/>
            </p:nvSpPr>
            <p:spPr>
              <a:xfrm>
                <a:off x="333857" y="1149885"/>
                <a:ext cx="4596939" cy="5122941"/>
              </a:xfrm>
              <a:prstGeom prst="rect">
                <a:avLst/>
              </a:prstGeom>
              <a:noFill/>
            </p:spPr>
            <p:txBody>
              <a:bodyPr wrap="square" rtlCol="0">
                <a:spAutoFit/>
              </a:bodyPr>
              <a:lstStyle/>
              <a:p>
                <a:r>
                  <a:rPr lang="en-US" dirty="0" smtClean="0">
                    <a:latin typeface="Times New Roman" charset="0"/>
                    <a:ea typeface="Times New Roman" charset="0"/>
                    <a:cs typeface="Times New Roman" charset="0"/>
                  </a:rPr>
                  <a:t>Main steps of EBEN algorithm:</a:t>
                </a:r>
              </a:p>
              <a:p>
                <a:endParaRPr lang="en-US" dirty="0">
                  <a:latin typeface="Times New Roman" charset="0"/>
                  <a:ea typeface="Times New Roman" charset="0"/>
                  <a:cs typeface="Times New Roman" charset="0"/>
                </a:endParaRPr>
              </a:p>
              <a:p>
                <a:pPr marL="342900" indent="-342900">
                  <a:buAutoNum type="arabicPeriod"/>
                </a:pPr>
                <a:r>
                  <a:rPr lang="en-US" dirty="0" smtClean="0">
                    <a:latin typeface="Times New Roman" charset="0"/>
                    <a:ea typeface="Times New Roman" charset="0"/>
                    <a:cs typeface="Times New Roman" charset="0"/>
                  </a:rPr>
                  <a:t>Initialize the parameters according to the prior distribution</a:t>
                </a:r>
              </a:p>
              <a:p>
                <a:pPr marL="342900" indent="-342900">
                  <a:buAutoNum type="arabicPeriod"/>
                </a:pPr>
                <a:r>
                  <a:rPr lang="en-US" dirty="0" smtClean="0">
                    <a:latin typeface="Times New Roman" charset="0"/>
                    <a:ea typeface="Times New Roman" charset="0"/>
                    <a:cs typeface="Times New Roman" charset="0"/>
                  </a:rPr>
                  <a:t>Obtain the log marginal posterior distribution</a:t>
                </a:r>
              </a:p>
              <a:p>
                <a:pPr marL="342900" indent="-342900">
                  <a:buAutoNum type="arabicPeriod"/>
                </a:pPr>
                <a:endParaRPr lang="en-US" dirty="0" smtClean="0">
                  <a:latin typeface="Times New Roman" charset="0"/>
                  <a:ea typeface="Times New Roman" charset="0"/>
                  <a:cs typeface="Times New Roman" charset="0"/>
                </a:endParaRPr>
              </a:p>
              <a:p>
                <a:pPr marL="342900" indent="-342900">
                  <a:buAutoNum type="arabicPeriod"/>
                </a:pPr>
                <a:endParaRPr lang="en-US" dirty="0" smtClean="0">
                  <a:latin typeface="Times New Roman" charset="0"/>
                  <a:ea typeface="Times New Roman" charset="0"/>
                  <a:cs typeface="Times New Roman" charset="0"/>
                </a:endParaRPr>
              </a:p>
              <a:p>
                <a:pPr marL="342900" indent="-342900">
                  <a:buAutoNum type="arabicPeriod"/>
                </a:pPr>
                <a:r>
                  <a:rPr lang="en-US" dirty="0" smtClean="0">
                    <a:latin typeface="Times New Roman" charset="0"/>
                    <a:ea typeface="Times New Roman" charset="0"/>
                    <a:cs typeface="Times New Roman" charset="0"/>
                  </a:rPr>
                  <a:t>In </a:t>
                </a:r>
                <a:r>
                  <a:rPr lang="en-US" dirty="0">
                    <a:latin typeface="Times New Roman" charset="0"/>
                    <a:ea typeface="Times New Roman" charset="0"/>
                    <a:cs typeface="Times New Roman" charset="0"/>
                  </a:rPr>
                  <a:t>each </a:t>
                </a:r>
                <a:r>
                  <a:rPr lang="en-US" dirty="0" smtClean="0">
                    <a:latin typeface="Times New Roman" charset="0"/>
                    <a:ea typeface="Times New Roman" charset="0"/>
                    <a:cs typeface="Times New Roman" charset="0"/>
                  </a:rPr>
                  <a:t>iteration, </a:t>
                </a:r>
                <a:r>
                  <a:rPr lang="en-US" dirty="0">
                    <a:latin typeface="Times New Roman" charset="0"/>
                    <a:ea typeface="Times New Roman" charset="0"/>
                    <a:cs typeface="Times New Roman" charset="0"/>
                  </a:rPr>
                  <a:t>find the new</a:t>
                </a:r>
                <a14:m>
                  <m:oMath xmlns:m="http://schemas.openxmlformats.org/officeDocument/2006/math">
                    <m:sSub>
                      <m:sSubPr>
                        <m:ctrlPr>
                          <a:rPr lang="en-US" i="1">
                            <a:latin typeface="Cambria Math" charset="0"/>
                            <a:ea typeface="Times New Roman" charset="0"/>
                            <a:cs typeface="Times New Roman" charset="0"/>
                          </a:rPr>
                        </m:ctrlPr>
                      </m:sSubPr>
                      <m:e>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𝛼</m:t>
                        </m:r>
                      </m:e>
                      <m:sub>
                        <m:r>
                          <a:rPr lang="en-US" i="1">
                            <a:latin typeface="Cambria Math" charset="0"/>
                            <a:ea typeface="Times New Roman" charset="0"/>
                            <a:cs typeface="Times New Roman" charset="0"/>
                          </a:rPr>
                          <m:t>𝑗</m:t>
                        </m:r>
                      </m:sub>
                    </m:sSub>
                  </m:oMath>
                </a14:m>
                <a:r>
                  <a:rPr lang="en-US" dirty="0">
                    <a:latin typeface="Times New Roman" charset="0"/>
                    <a:ea typeface="Times New Roman" charset="0"/>
                    <a:cs typeface="Times New Roman" charset="0"/>
                  </a:rPr>
                  <a:t> using </a:t>
                </a:r>
                <a:endParaRPr lang="en-US" dirty="0" smtClean="0">
                  <a:latin typeface="Times New Roman" charset="0"/>
                  <a:ea typeface="Times New Roman" charset="0"/>
                  <a:cs typeface="Times New Roman" charset="0"/>
                </a:endParaRPr>
              </a:p>
              <a:p>
                <a:pPr marL="342900" indent="-342900">
                  <a:buAutoNum type="arabicPeriod"/>
                </a:pPr>
                <a:endParaRPr lang="en-US" dirty="0" smtClean="0">
                  <a:latin typeface="Times New Roman" charset="0"/>
                  <a:ea typeface="Times New Roman" charset="0"/>
                  <a:cs typeface="Times New Roman" charset="0"/>
                </a:endParaRPr>
              </a:p>
              <a:p>
                <a:pPr marL="342900" indent="-342900">
                  <a:buAutoNum type="arabicPeriod"/>
                </a:pPr>
                <a:r>
                  <a:rPr lang="en-US" dirty="0" smtClean="0">
                    <a:latin typeface="Times New Roman" charset="0"/>
                    <a:ea typeface="Times New Roman" charset="0"/>
                    <a:cs typeface="Times New Roman" charset="0"/>
                  </a:rPr>
                  <a:t>Maximize the </a:t>
                </a:r>
                <a:r>
                  <a:rPr lang="en-US" dirty="0">
                    <a:latin typeface="Times New Roman" charset="0"/>
                    <a:ea typeface="Times New Roman" charset="0"/>
                    <a:cs typeface="Times New Roman" charset="0"/>
                  </a:rPr>
                  <a:t>log marginal posterior </a:t>
                </a:r>
                <a:r>
                  <a:rPr lang="en-US" dirty="0" smtClean="0">
                    <a:latin typeface="Times New Roman" charset="0"/>
                    <a:ea typeface="Times New Roman" charset="0"/>
                    <a:cs typeface="Times New Roman" charset="0"/>
                  </a:rPr>
                  <a:t>distribution and update the</a:t>
                </a:r>
                <a14:m>
                  <m:oMath xmlns:m="http://schemas.openxmlformats.org/officeDocument/2006/math">
                    <m:sSub>
                      <m:sSubPr>
                        <m:ctrlPr>
                          <a:rPr lang="en-US" i="1">
                            <a:latin typeface="Cambria Math" charset="0"/>
                            <a:ea typeface="Times New Roman" charset="0"/>
                            <a:cs typeface="Times New Roman" charset="0"/>
                          </a:rPr>
                        </m:ctrlPr>
                      </m:sSubPr>
                      <m:e>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𝛼</m:t>
                        </m:r>
                      </m:e>
                      <m:sub>
                        <m:r>
                          <a:rPr lang="en-US" i="1">
                            <a:latin typeface="Cambria Math" charset="0"/>
                            <a:ea typeface="Times New Roman" charset="0"/>
                            <a:cs typeface="Times New Roman" charset="0"/>
                          </a:rPr>
                          <m:t>𝑗</m:t>
                        </m:r>
                      </m:sub>
                    </m:sSub>
                    <m:r>
                      <a:rPr lang="en-US" b="0" i="0" smtClean="0">
                        <a:latin typeface="Cambria Math" charset="0"/>
                        <a:ea typeface="Times New Roman" charset="0"/>
                        <a:cs typeface="Times New Roman" charset="0"/>
                      </a:rPr>
                      <m:t> </m:t>
                    </m:r>
                  </m:oMath>
                </a14:m>
                <a:r>
                  <a:rPr lang="en-US" b="0" dirty="0" smtClean="0">
                    <a:latin typeface="Times New Roman" charset="0"/>
                    <a:ea typeface="Times New Roman" charset="0"/>
                    <a:cs typeface="Times New Roman" charset="0"/>
                  </a:rPr>
                  <a:t> until three convergence criteria are satisfied</a:t>
                </a:r>
              </a:p>
              <a:p>
                <a:pPr marL="342900" indent="-342900">
                  <a:buAutoNum type="arabicPeriod"/>
                </a:pPr>
                <a:endParaRPr lang="en-US" dirty="0">
                  <a:latin typeface="Times New Roman" charset="0"/>
                  <a:ea typeface="Times New Roman" charset="0"/>
                  <a:cs typeface="Times New Roman" charset="0"/>
                </a:endParaRPr>
              </a:p>
              <a:p>
                <a:pPr marL="342900" indent="-342900">
                  <a:buAutoNum type="arabicPeriod"/>
                </a:pPr>
                <a:endParaRPr lang="en-US" b="0" dirty="0" smtClean="0">
                  <a:latin typeface="Times New Roman" charset="0"/>
                  <a:ea typeface="Times New Roman" charset="0"/>
                  <a:cs typeface="Times New Roman" charset="0"/>
                </a:endParaRPr>
              </a:p>
              <a:p>
                <a:pPr marL="342900" indent="-342900">
                  <a:buAutoNum type="arabicPeriod"/>
                </a:pPr>
                <a:r>
                  <a:rPr lang="en-US" dirty="0" smtClean="0">
                    <a:latin typeface="Times New Roman" charset="0"/>
                    <a:ea typeface="Times New Roman" charset="0"/>
                    <a:cs typeface="Times New Roman" charset="0"/>
                  </a:rPr>
                  <a:t>Hypothesis test: </a:t>
                </a:r>
                <a:r>
                  <a:rPr lang="en-US" i="1" dirty="0" smtClean="0">
                    <a:latin typeface="Times New Roman" charset="0"/>
                    <a:ea typeface="Times New Roman" charset="0"/>
                    <a:cs typeface="Times New Roman" charset="0"/>
                  </a:rPr>
                  <a:t>t</a:t>
                </a:r>
                <a:r>
                  <a:rPr lang="en-US" dirty="0" smtClean="0">
                    <a:latin typeface="Times New Roman" charset="0"/>
                    <a:ea typeface="Times New Roman" charset="0"/>
                    <a:cs typeface="Times New Roman" charset="0"/>
                  </a:rPr>
                  <a:t>-test</a:t>
                </a:r>
              </a:p>
              <a:p>
                <a:pPr marL="342900" indent="-342900">
                  <a:buAutoNum type="arabicPeriod"/>
                </a:pPr>
                <a:r>
                  <a:rPr lang="en-US" dirty="0" smtClean="0">
                    <a:latin typeface="Times New Roman" charset="0"/>
                    <a:ea typeface="Times New Roman" charset="0"/>
                    <a:cs typeface="Times New Roman" charset="0"/>
                  </a:rPr>
                  <a:t>Output the significant </a:t>
                </a:r>
                <a14:m>
                  <m:oMath xmlns:m="http://schemas.openxmlformats.org/officeDocument/2006/math">
                    <m:sSup>
                      <m:sSupPr>
                        <m:ctrlPr>
                          <a:rPr lang="en-US" i="1">
                            <a:latin typeface="Cambria Math" charset="0"/>
                            <a:ea typeface="Times New Roman" charset="0"/>
                            <a:cs typeface="Times New Roman" charset="0"/>
                          </a:rPr>
                        </m:ctrlPr>
                      </m:sSupPr>
                      <m:e>
                        <m:r>
                          <a:rPr lang="en-US" i="1">
                            <a:latin typeface="Cambria Math" charset="0"/>
                            <a:ea typeface="Times New Roman" charset="0"/>
                            <a:cs typeface="Times New Roman" charset="0"/>
                          </a:rPr>
                          <m:t>𝛽</m:t>
                        </m:r>
                      </m:e>
                      <m:sup>
                        <m:r>
                          <a:rPr lang="en-US" i="1">
                            <a:latin typeface="Cambria Math" charset="0"/>
                            <a:ea typeface="Times New Roman" charset="0"/>
                            <a:cs typeface="Times New Roman" charset="0"/>
                          </a:rPr>
                          <m:t>′</m:t>
                        </m:r>
                      </m:sup>
                    </m:sSup>
                  </m:oMath>
                </a14:m>
                <a:r>
                  <a:rPr lang="en-US" dirty="0" smtClean="0">
                    <a:latin typeface="Times New Roman" charset="0"/>
                    <a:ea typeface="Times New Roman" charset="0"/>
                    <a:cs typeface="Times New Roman" charset="0"/>
                  </a:rPr>
                  <a:t>s</a:t>
                </a:r>
              </a:p>
              <a:p>
                <a:endParaRPr lang="en-US" dirty="0">
                  <a:latin typeface="Times New Roman" charset="0"/>
                  <a:ea typeface="Times New Roman" charset="0"/>
                  <a:cs typeface="Times New Roman"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33857" y="1149885"/>
                <a:ext cx="4596939" cy="5122941"/>
              </a:xfrm>
              <a:prstGeom prst="rect">
                <a:avLst/>
              </a:prstGeom>
              <a:blipFill rotWithShape="0">
                <a:blip r:embed="rId3"/>
                <a:stretch>
                  <a:fillRect l="-1194" t="-714"/>
                </a:stretch>
              </a:blipFill>
            </p:spPr>
            <p:txBody>
              <a:bodyPr/>
              <a:lstStyle/>
              <a:p>
                <a:r>
                  <a:rPr lang="en-US">
                    <a:noFill/>
                  </a:rPr>
                  <a:t> </a:t>
                </a:r>
              </a:p>
            </p:txBody>
          </p:sp>
        </mc:Fallback>
      </mc:AlternateContent>
      <p:sp>
        <p:nvSpPr>
          <p:cNvPr id="2" name="Title 1"/>
          <p:cNvSpPr>
            <a:spLocks noGrp="1"/>
          </p:cNvSpPr>
          <p:nvPr>
            <p:ph type="title"/>
          </p:nvPr>
        </p:nvSpPr>
        <p:spPr>
          <a:xfrm>
            <a:off x="523701" y="165998"/>
            <a:ext cx="10515600" cy="1098351"/>
          </a:xfrm>
        </p:spPr>
        <p:txBody>
          <a:bodyPr/>
          <a:lstStyle/>
          <a:p>
            <a:r>
              <a:rPr lang="en-US" dirty="0" smtClean="0"/>
              <a:t>The method used in our study</a:t>
            </a:r>
            <a:endParaRPr lang="en-US" dirty="0"/>
          </a:p>
        </p:txBody>
      </p:sp>
      <p:sp>
        <p:nvSpPr>
          <p:cNvPr id="6" name="Rectangle 5"/>
          <p:cNvSpPr/>
          <p:nvPr/>
        </p:nvSpPr>
        <p:spPr>
          <a:xfrm>
            <a:off x="6799383" y="6503552"/>
            <a:ext cx="5580185" cy="400110"/>
          </a:xfrm>
          <a:prstGeom prst="rect">
            <a:avLst/>
          </a:prstGeom>
          <a:ln>
            <a:noFill/>
          </a:ln>
        </p:spPr>
        <p:txBody>
          <a:bodyPr wrap="square">
            <a:spAutoFit/>
          </a:bodyPr>
          <a:lstStyle/>
          <a:p>
            <a:r>
              <a:rPr lang="en-US" sz="1000" dirty="0">
                <a:latin typeface="Times New Roman" charset="0"/>
                <a:ea typeface="Times New Roman" charset="0"/>
                <a:cs typeface="Times New Roman" charset="0"/>
              </a:rPr>
              <a:t>Huang, A., et al.: Empirical Bayesian elastic net for multiple quantitative trait locus mapping. </a:t>
            </a:r>
            <a:r>
              <a:rPr lang="en-US" sz="1000" dirty="0" smtClean="0">
                <a:latin typeface="Times New Roman" charset="0"/>
                <a:ea typeface="Times New Roman" charset="0"/>
                <a:cs typeface="Times New Roman" charset="0"/>
              </a:rPr>
              <a:t>Heredity,2015, </a:t>
            </a:r>
            <a:r>
              <a:rPr lang="en-US" sz="1000" dirty="0">
                <a:latin typeface="Times New Roman" charset="0"/>
                <a:ea typeface="Times New Roman" charset="0"/>
                <a:cs typeface="Times New Roman" charset="0"/>
              </a:rPr>
              <a:t>114(1</a:t>
            </a:r>
            <a:r>
              <a:rPr lang="en-US" sz="1000" dirty="0" smtClean="0">
                <a:latin typeface="Times New Roman" charset="0"/>
                <a:ea typeface="Times New Roman" charset="0"/>
                <a:cs typeface="Times New Roman" charset="0"/>
              </a:rPr>
              <a:t>),</a:t>
            </a:r>
            <a:r>
              <a:rPr lang="zh-CN" altLang="en-US" sz="1000" dirty="0" smtClean="0">
                <a:latin typeface="Times New Roman" charset="0"/>
                <a:ea typeface="Times New Roman" charset="0"/>
                <a:cs typeface="Times New Roman" charset="0"/>
              </a:rPr>
              <a:t> </a:t>
            </a:r>
            <a:r>
              <a:rPr lang="is-IS" sz="1000" dirty="0" smtClean="0">
                <a:latin typeface="Times New Roman" charset="0"/>
                <a:ea typeface="Times New Roman" charset="0"/>
                <a:cs typeface="Times New Roman" charset="0"/>
              </a:rPr>
              <a:t>107-115</a:t>
            </a:r>
            <a:endParaRPr lang="en-US" sz="1000" dirty="0">
              <a:latin typeface="Times New Roman" charset="0"/>
              <a:ea typeface="Times New Roman" charset="0"/>
              <a:cs typeface="Times New Roman" charset="0"/>
            </a:endParaRPr>
          </a:p>
        </p:txBody>
      </p:sp>
      <p:grpSp>
        <p:nvGrpSpPr>
          <p:cNvPr id="37" name="Group 36"/>
          <p:cNvGrpSpPr/>
          <p:nvPr/>
        </p:nvGrpSpPr>
        <p:grpSpPr>
          <a:xfrm>
            <a:off x="1116726" y="4949041"/>
            <a:ext cx="2478713" cy="365760"/>
            <a:chOff x="1172424" y="4248440"/>
            <a:chExt cx="2478713" cy="365760"/>
          </a:xfrm>
        </p:grpSpPr>
        <p:pic>
          <p:nvPicPr>
            <p:cNvPr id="34" name="Picture 33"/>
            <p:cNvPicPr>
              <a:picLocks noChangeAspect="1"/>
            </p:cNvPicPr>
            <p:nvPr/>
          </p:nvPicPr>
          <p:blipFill>
            <a:blip r:embed="rId4"/>
            <a:stretch>
              <a:fillRect/>
            </a:stretch>
          </p:blipFill>
          <p:spPr>
            <a:xfrm>
              <a:off x="1172424" y="4248440"/>
              <a:ext cx="1939379" cy="365760"/>
            </a:xfrm>
            <a:prstGeom prst="rect">
              <a:avLst/>
            </a:prstGeom>
          </p:spPr>
        </p:pic>
        <p:sp>
          <p:nvSpPr>
            <p:cNvPr id="35" name="TextBox 34"/>
            <p:cNvSpPr txBox="1"/>
            <p:nvPr/>
          </p:nvSpPr>
          <p:spPr>
            <a:xfrm>
              <a:off x="3286935" y="4300515"/>
              <a:ext cx="364202" cy="276999"/>
            </a:xfrm>
            <a:prstGeom prst="rect">
              <a:avLst/>
            </a:prstGeom>
            <a:noFill/>
          </p:spPr>
          <p:txBody>
            <a:bodyPr wrap="none" rtlCol="0">
              <a:spAutoFit/>
            </a:bodyPr>
            <a:lstStyle/>
            <a:p>
              <a:r>
                <a:rPr lang="en-US" sz="1200" smtClean="0">
                  <a:latin typeface="Times New Roman" charset="0"/>
                  <a:ea typeface="Times New Roman" charset="0"/>
                  <a:cs typeface="Times New Roman" charset="0"/>
                </a:rPr>
                <a:t>(3)</a:t>
              </a:r>
              <a:endParaRPr lang="en-US" sz="1200">
                <a:latin typeface="Times New Roman" charset="0"/>
                <a:ea typeface="Times New Roman" charset="0"/>
                <a:cs typeface="Times New Roman" charset="0"/>
              </a:endParaRPr>
            </a:p>
          </p:txBody>
        </p:sp>
      </p:grpSp>
      <p:grpSp>
        <p:nvGrpSpPr>
          <p:cNvPr id="13" name="Group 12"/>
          <p:cNvGrpSpPr/>
          <p:nvPr/>
        </p:nvGrpSpPr>
        <p:grpSpPr>
          <a:xfrm>
            <a:off x="970498" y="2916758"/>
            <a:ext cx="3237434" cy="457200"/>
            <a:chOff x="970498" y="2916758"/>
            <a:chExt cx="3237434" cy="457200"/>
          </a:xfrm>
        </p:grpSpPr>
        <p:pic>
          <p:nvPicPr>
            <p:cNvPr id="31" name="Picture 30"/>
            <p:cNvPicPr>
              <a:picLocks noChangeAspect="1"/>
            </p:cNvPicPr>
            <p:nvPr/>
          </p:nvPicPr>
          <p:blipFill>
            <a:blip r:embed="rId5"/>
            <a:stretch>
              <a:fillRect/>
            </a:stretch>
          </p:blipFill>
          <p:spPr>
            <a:xfrm>
              <a:off x="970498" y="2916758"/>
              <a:ext cx="2600793" cy="457200"/>
            </a:xfrm>
            <a:prstGeom prst="rect">
              <a:avLst/>
            </a:prstGeom>
          </p:spPr>
        </p:pic>
        <p:sp>
          <p:nvSpPr>
            <p:cNvPr id="40" name="TextBox 39"/>
            <p:cNvSpPr txBox="1"/>
            <p:nvPr/>
          </p:nvSpPr>
          <p:spPr>
            <a:xfrm flipH="1">
              <a:off x="3736576" y="3006858"/>
              <a:ext cx="471356" cy="276999"/>
            </a:xfrm>
            <a:prstGeom prst="rect">
              <a:avLst/>
            </a:prstGeom>
            <a:noFill/>
          </p:spPr>
          <p:txBody>
            <a:bodyPr wrap="square" rtlCol="0">
              <a:spAutoFit/>
            </a:bodyPr>
            <a:lstStyle/>
            <a:p>
              <a:r>
                <a:rPr lang="en-US" sz="1200" dirty="0" smtClean="0">
                  <a:latin typeface="Times New Roman" charset="0"/>
                  <a:ea typeface="Times New Roman" charset="0"/>
                  <a:cs typeface="Times New Roman" charset="0"/>
                </a:rPr>
                <a:t>(1)</a:t>
              </a:r>
              <a:endParaRPr lang="en-US" sz="1200" dirty="0">
                <a:latin typeface="Times New Roman" charset="0"/>
                <a:ea typeface="Times New Roman" charset="0"/>
                <a:cs typeface="Times New Roman" charset="0"/>
              </a:endParaRPr>
            </a:p>
          </p:txBody>
        </p:sp>
      </p:grpSp>
      <p:grpSp>
        <p:nvGrpSpPr>
          <p:cNvPr id="12" name="Group 11"/>
          <p:cNvGrpSpPr/>
          <p:nvPr/>
        </p:nvGrpSpPr>
        <p:grpSpPr>
          <a:xfrm>
            <a:off x="1065020" y="3702688"/>
            <a:ext cx="3292747" cy="276999"/>
            <a:chOff x="1065020" y="3702688"/>
            <a:chExt cx="3292747" cy="276999"/>
          </a:xfrm>
        </p:grpSpPr>
        <p:pic>
          <p:nvPicPr>
            <p:cNvPr id="39" name="Picture 38"/>
            <p:cNvPicPr>
              <a:picLocks noChangeAspect="1"/>
            </p:cNvPicPr>
            <p:nvPr/>
          </p:nvPicPr>
          <p:blipFill>
            <a:blip r:embed="rId6"/>
            <a:stretch>
              <a:fillRect/>
            </a:stretch>
          </p:blipFill>
          <p:spPr>
            <a:xfrm>
              <a:off x="1065020" y="3736554"/>
              <a:ext cx="2895600" cy="228600"/>
            </a:xfrm>
            <a:prstGeom prst="rect">
              <a:avLst/>
            </a:prstGeom>
          </p:spPr>
        </p:pic>
        <p:sp>
          <p:nvSpPr>
            <p:cNvPr id="41" name="TextBox 40"/>
            <p:cNvSpPr txBox="1"/>
            <p:nvPr/>
          </p:nvSpPr>
          <p:spPr>
            <a:xfrm flipH="1">
              <a:off x="3992007" y="3702688"/>
              <a:ext cx="365760" cy="276999"/>
            </a:xfrm>
            <a:prstGeom prst="rect">
              <a:avLst/>
            </a:prstGeom>
            <a:noFill/>
          </p:spPr>
          <p:txBody>
            <a:bodyPr wrap="square" rtlCol="0">
              <a:spAutoFit/>
            </a:bodyPr>
            <a:lstStyle/>
            <a:p>
              <a:r>
                <a:rPr lang="en-US" sz="1200" smtClean="0">
                  <a:latin typeface="Times New Roman" charset="0"/>
                  <a:ea typeface="Times New Roman" charset="0"/>
                  <a:cs typeface="Times New Roman" charset="0"/>
                </a:rPr>
                <a:t>(2)</a:t>
              </a:r>
              <a:endParaRPr lang="en-US" sz="1200">
                <a:latin typeface="Times New Roman" charset="0"/>
                <a:ea typeface="Times New Roman" charset="0"/>
                <a:cs typeface="Times New Roman" charset="0"/>
              </a:endParaRPr>
            </a:p>
          </p:txBody>
        </p:sp>
      </p:gr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2183" y="1828168"/>
            <a:ext cx="6790944" cy="3749040"/>
          </a:xfrm>
          <a:prstGeom prst="rect">
            <a:avLst/>
          </a:prstGeom>
        </p:spPr>
      </p:pic>
    </p:spTree>
    <p:extLst>
      <p:ext uri="{BB962C8B-B14F-4D97-AF65-F5344CB8AC3E}">
        <p14:creationId xmlns:p14="http://schemas.microsoft.com/office/powerpoint/2010/main" val="11884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TotalTime>
  <Words>1881</Words>
  <Application>Microsoft Macintosh PowerPoint</Application>
  <PresentationFormat>Widescreen</PresentationFormat>
  <Paragraphs>165</Paragraphs>
  <Slides>18</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Calibri</vt:lpstr>
      <vt:lpstr>Calibri Light</vt:lpstr>
      <vt:lpstr>Calisto MT</vt:lpstr>
      <vt:lpstr>Cambria Math</vt:lpstr>
      <vt:lpstr>DengXian</vt:lpstr>
      <vt:lpstr>DengXian Light</vt:lpstr>
      <vt:lpstr>ＭＳ Ｐゴシック</vt:lpstr>
      <vt:lpstr>Times New Roman</vt:lpstr>
      <vt:lpstr>Wingdings</vt:lpstr>
      <vt:lpstr>新細明體</vt:lpstr>
      <vt:lpstr>Office Theme</vt:lpstr>
      <vt:lpstr>Epistasis Analysis of microRNAs in Colon Cancer Using Empirical Bayesian Elastic Nets</vt:lpstr>
      <vt:lpstr>Outline</vt:lpstr>
      <vt:lpstr>MiRNAs and Colon Cancer</vt:lpstr>
      <vt:lpstr>Questions?</vt:lpstr>
      <vt:lpstr>Challenges</vt:lpstr>
      <vt:lpstr>Ideas</vt:lpstr>
      <vt:lpstr>Data</vt:lpstr>
      <vt:lpstr>Methods</vt:lpstr>
      <vt:lpstr>The method used in our study</vt:lpstr>
      <vt:lpstr>Workflow</vt:lpstr>
      <vt:lpstr>Main Effect miRNAs</vt:lpstr>
      <vt:lpstr>PowerPoint Presentation</vt:lpstr>
      <vt:lpstr>Epistatic miRNAs and Target Genes</vt:lpstr>
      <vt:lpstr>Target Genes (Main &amp; Epistatic miRNAs)</vt:lpstr>
      <vt:lpstr>GO Enrichment Analysis</vt:lpstr>
      <vt:lpstr>Conclusions</vt:lpstr>
      <vt:lpstr>Future Work</vt:lpstr>
      <vt:lpstr>Acknowledgements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 Jia</dc:creator>
  <cp:lastModifiedBy>Wen, Jia</cp:lastModifiedBy>
  <cp:revision>452</cp:revision>
  <cp:lastPrinted>2016-05-25T20:46:03Z</cp:lastPrinted>
  <dcterms:created xsi:type="dcterms:W3CDTF">2016-05-22T20:52:28Z</dcterms:created>
  <dcterms:modified xsi:type="dcterms:W3CDTF">2016-06-14T02:40:59Z</dcterms:modified>
</cp:coreProperties>
</file>